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3"/>
  </p:notesMasterIdLst>
  <p:sldIdLst>
    <p:sldId id="320" r:id="rId6"/>
    <p:sldId id="321" r:id="rId7"/>
    <p:sldId id="302" r:id="rId8"/>
    <p:sldId id="309" r:id="rId9"/>
    <p:sldId id="306" r:id="rId10"/>
    <p:sldId id="307" r:id="rId11"/>
    <p:sldId id="292" r:id="rId12"/>
    <p:sldId id="293" r:id="rId13"/>
    <p:sldId id="294" r:id="rId14"/>
    <p:sldId id="295" r:id="rId15"/>
    <p:sldId id="296" r:id="rId16"/>
    <p:sldId id="297" r:id="rId17"/>
    <p:sldId id="298" r:id="rId18"/>
    <p:sldId id="316" r:id="rId19"/>
    <p:sldId id="256" r:id="rId20"/>
    <p:sldId id="268" r:id="rId21"/>
    <p:sldId id="257" r:id="rId22"/>
    <p:sldId id="258" r:id="rId23"/>
    <p:sldId id="259" r:id="rId24"/>
    <p:sldId id="311" r:id="rId25"/>
    <p:sldId id="260" r:id="rId26"/>
    <p:sldId id="265" r:id="rId27"/>
    <p:sldId id="267" r:id="rId28"/>
    <p:sldId id="270" r:id="rId29"/>
    <p:sldId id="271" r:id="rId30"/>
    <p:sldId id="272" r:id="rId31"/>
    <p:sldId id="273" r:id="rId32"/>
    <p:sldId id="277" r:id="rId33"/>
    <p:sldId id="278" r:id="rId34"/>
    <p:sldId id="279" r:id="rId35"/>
    <p:sldId id="280" r:id="rId36"/>
    <p:sldId id="281" r:id="rId37"/>
    <p:sldId id="282" r:id="rId38"/>
    <p:sldId id="283" r:id="rId39"/>
    <p:sldId id="284" r:id="rId40"/>
    <p:sldId id="285" r:id="rId41"/>
    <p:sldId id="323" r:id="rId42"/>
    <p:sldId id="286" r:id="rId43"/>
    <p:sldId id="324" r:id="rId44"/>
    <p:sldId id="287" r:id="rId45"/>
    <p:sldId id="288" r:id="rId46"/>
    <p:sldId id="289" r:id="rId47"/>
    <p:sldId id="303" r:id="rId48"/>
    <p:sldId id="322" r:id="rId49"/>
    <p:sldId id="318" r:id="rId50"/>
    <p:sldId id="319" r:id="rId51"/>
    <p:sldId id="30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6B030F-DDA2-41CA-A896-7FA6433C5CBC}" type="datetimeFigureOut">
              <a:rPr lang="en-US" smtClean="0"/>
              <a:t>12/6/2020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8BBE86-9285-4E91-BC8B-23CDB5B6D75C}" type="slidenum">
              <a:rPr lang="en-US" smtClean="0"/>
              <a:t>‹#›</a:t>
            </a:fld>
            <a:endParaRPr lang="en-US"/>
          </a:p>
        </p:txBody>
      </p:sp>
    </p:spTree>
    <p:extLst>
      <p:ext uri="{BB962C8B-B14F-4D97-AF65-F5344CB8AC3E}">
        <p14:creationId xmlns:p14="http://schemas.microsoft.com/office/powerpoint/2010/main" val="2167935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8BBE86-9285-4E91-BC8B-23CDB5B6D75C}" type="slidenum">
              <a:rPr lang="en-US" smtClean="0"/>
              <a:t>47</a:t>
            </a:fld>
            <a:endParaRPr lang="en-US"/>
          </a:p>
        </p:txBody>
      </p:sp>
    </p:spTree>
    <p:extLst>
      <p:ext uri="{BB962C8B-B14F-4D97-AF65-F5344CB8AC3E}">
        <p14:creationId xmlns:p14="http://schemas.microsoft.com/office/powerpoint/2010/main" val="345017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61382D-3893-4C28-B0D3-A7063BF88D5C}"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746279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1382D-3893-4C28-B0D3-A7063BF88D5C}"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1821623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1382D-3893-4C28-B0D3-A7063BF88D5C}"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250514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61382D-3893-4C28-B0D3-A7063BF88D5C}"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63199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61382D-3893-4C28-B0D3-A7063BF88D5C}"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346547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61382D-3893-4C28-B0D3-A7063BF88D5C}"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395163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61382D-3893-4C28-B0D3-A7063BF88D5C}" type="datetimeFigureOut">
              <a:rPr lang="en-US" smtClean="0"/>
              <a:pPr/>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255316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61382D-3893-4C28-B0D3-A7063BF88D5C}" type="datetimeFigureOut">
              <a:rPr lang="en-US" smtClean="0"/>
              <a:pPr/>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295560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1382D-3893-4C28-B0D3-A7063BF88D5C}" type="datetimeFigureOut">
              <a:rPr lang="en-US" smtClean="0"/>
              <a:pPr/>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161836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61382D-3893-4C28-B0D3-A7063BF88D5C}"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348933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61382D-3893-4C28-B0D3-A7063BF88D5C}"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B8CA-3B85-4A9F-9F5B-AD5EDA88EF3F}" type="slidenum">
              <a:rPr lang="en-US" smtClean="0"/>
              <a:pPr/>
              <a:t>‹#›</a:t>
            </a:fld>
            <a:endParaRPr lang="en-US"/>
          </a:p>
        </p:txBody>
      </p:sp>
    </p:spTree>
    <p:extLst>
      <p:ext uri="{BB962C8B-B14F-4D97-AF65-F5344CB8AC3E}">
        <p14:creationId xmlns:p14="http://schemas.microsoft.com/office/powerpoint/2010/main" val="4236810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1382D-3893-4C28-B0D3-A7063BF88D5C}" type="datetimeFigureOut">
              <a:rPr lang="en-US" smtClean="0"/>
              <a:pPr/>
              <a:t>12/6/2020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2B8CA-3B85-4A9F-9F5B-AD5EDA88EF3F}" type="slidenum">
              <a:rPr lang="en-US" smtClean="0"/>
              <a:pPr/>
              <a:t>‹#›</a:t>
            </a:fld>
            <a:endParaRPr lang="en-US"/>
          </a:p>
        </p:txBody>
      </p:sp>
    </p:spTree>
    <p:extLst>
      <p:ext uri="{BB962C8B-B14F-4D97-AF65-F5344CB8AC3E}">
        <p14:creationId xmlns:p14="http://schemas.microsoft.com/office/powerpoint/2010/main" val="24935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357166"/>
            <a:ext cx="7772400" cy="1470025"/>
          </a:xfrm>
        </p:spPr>
        <p:txBody>
          <a:bodyPr>
            <a:normAutofit/>
          </a:bodyPr>
          <a:lstStyle/>
          <a:p>
            <a:r>
              <a:rPr lang="fa-IR" sz="2800" b="1" dirty="0">
                <a:cs typeface="B Yagut" pitchFamily="2" charset="-78"/>
              </a:rPr>
              <a:t>مراقبتهای ادغام یافته سلامت کودکان </a:t>
            </a:r>
            <a:endParaRPr lang="en-US" sz="2800" b="1" dirty="0">
              <a:cs typeface="B Yagut" pitchFamily="2" charset="-78"/>
            </a:endParaRPr>
          </a:p>
        </p:txBody>
      </p:sp>
      <p:sp>
        <p:nvSpPr>
          <p:cNvPr id="3" name="Subtitle 2"/>
          <p:cNvSpPr>
            <a:spLocks noGrp="1"/>
          </p:cNvSpPr>
          <p:nvPr>
            <p:ph type="subTitle" idx="1"/>
          </p:nvPr>
        </p:nvSpPr>
        <p:spPr>
          <a:xfrm>
            <a:off x="928662" y="1928802"/>
            <a:ext cx="7033846" cy="857256"/>
          </a:xfrm>
        </p:spPr>
        <p:txBody>
          <a:bodyPr>
            <a:noAutofit/>
          </a:bodyPr>
          <a:lstStyle/>
          <a:p>
            <a:pPr rtl="1">
              <a:spcBef>
                <a:spcPts val="0"/>
              </a:spcBef>
            </a:pPr>
            <a:r>
              <a:rPr lang="fa-IR" sz="2800" b="1" dirty="0">
                <a:solidFill>
                  <a:schemeClr val="tx1"/>
                </a:solidFill>
                <a:cs typeface="B Yagut" pitchFamily="2" charset="-78"/>
              </a:rPr>
              <a:t>آشنایی با مفاد ترویج تغذیه با شیرمادر</a:t>
            </a:r>
          </a:p>
          <a:p>
            <a:pPr rtl="1">
              <a:spcBef>
                <a:spcPts val="0"/>
              </a:spcBef>
            </a:pPr>
            <a:r>
              <a:rPr lang="fa-IR" sz="2800" b="1" dirty="0">
                <a:solidFill>
                  <a:schemeClr val="tx1"/>
                </a:solidFill>
                <a:cs typeface="B Yagut" pitchFamily="2" charset="-78"/>
              </a:rPr>
              <a:t> و حمایت از مادران</a:t>
            </a:r>
            <a:endParaRPr lang="en-US" sz="2800" b="1" dirty="0">
              <a:solidFill>
                <a:schemeClr val="tx1"/>
              </a:solidFill>
              <a:cs typeface="B Yagut" pitchFamily="2" charset="-78"/>
            </a:endParaRPr>
          </a:p>
        </p:txBody>
      </p:sp>
      <p:pic>
        <p:nvPicPr>
          <p:cNvPr id="5" name="Picture 4">
            <a:extLst>
              <a:ext uri="{FF2B5EF4-FFF2-40B4-BE49-F238E27FC236}">
                <a16:creationId xmlns:a16="http://schemas.microsoft.com/office/drawing/2014/main" xmlns="" id="{2E56C4ED-EC6B-4788-A2E3-2108B87C3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670" y="3000374"/>
            <a:ext cx="4572032" cy="3460139"/>
          </a:xfrm>
          <a:prstGeom prst="rect">
            <a:avLst/>
          </a:prstGeom>
        </p:spPr>
      </p:pic>
      <p:pic>
        <p:nvPicPr>
          <p:cNvPr id="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95636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305800" cy="5029200"/>
          </a:xfrm>
        </p:spPr>
        <p:txBody>
          <a:bodyPr>
            <a:noAutofit/>
          </a:bodyPr>
          <a:lstStyle/>
          <a:p>
            <a:pPr marL="0" indent="0" algn="just" rtl="1">
              <a:buNone/>
            </a:pPr>
            <a:r>
              <a:rPr lang="fa-IR" sz="2800" b="1" dirty="0">
                <a:cs typeface="B Yagut" panose="00000400000000000000" pitchFamily="2" charset="-78"/>
              </a:rPr>
              <a:t>ماده 5</a:t>
            </a:r>
          </a:p>
          <a:p>
            <a:pPr marL="0" indent="0" algn="just" rtl="1">
              <a:spcBef>
                <a:spcPts val="0"/>
              </a:spcBef>
              <a:buNone/>
            </a:pPr>
            <a:r>
              <a:rPr lang="fa-IR" sz="2200" dirty="0">
                <a:cs typeface="B Yagut" panose="00000400000000000000" pitchFamily="2" charset="-78"/>
              </a:rPr>
              <a:t>اعضای این کمیته که با حکم وزیر بهداشت، درمان و آموزش پزشکی به عضویت کمیته منصوب می شوند عبارتند از: </a:t>
            </a:r>
          </a:p>
          <a:p>
            <a:pPr marL="0" indent="0" algn="just" rtl="1">
              <a:spcBef>
                <a:spcPts val="0"/>
              </a:spcBef>
              <a:buNone/>
            </a:pPr>
            <a:r>
              <a:rPr lang="fa-IR" sz="2200" dirty="0">
                <a:cs typeface="B Yagut" panose="00000400000000000000" pitchFamily="2" charset="-78"/>
              </a:rPr>
              <a:t>الف- معاون امور بهداشتی وزارت بهداشت، درمان و آموزش پزشکی</a:t>
            </a:r>
          </a:p>
          <a:p>
            <a:pPr marL="0" indent="0" algn="just" rtl="1">
              <a:spcBef>
                <a:spcPts val="0"/>
              </a:spcBef>
              <a:buNone/>
            </a:pPr>
            <a:r>
              <a:rPr lang="fa-IR" sz="2200" dirty="0">
                <a:cs typeface="B Yagut" panose="00000400000000000000" pitchFamily="2" charset="-78"/>
              </a:rPr>
              <a:t>ب- معاون امور دارو و درمان وزارت بهداشت، درمان و آموزش پزشکی</a:t>
            </a:r>
          </a:p>
          <a:p>
            <a:pPr marL="0" indent="0" algn="just" rtl="1">
              <a:spcBef>
                <a:spcPts val="0"/>
              </a:spcBef>
              <a:buNone/>
            </a:pPr>
            <a:r>
              <a:rPr lang="fa-IR" sz="2200" dirty="0">
                <a:cs typeface="B Yagut" panose="00000400000000000000" pitchFamily="2" charset="-78"/>
              </a:rPr>
              <a:t>ج- رییس سازمان نظام پزشکی جمهوری اسلامی ایران </a:t>
            </a:r>
          </a:p>
          <a:p>
            <a:pPr marL="0" indent="0" algn="just" rtl="1">
              <a:spcBef>
                <a:spcPts val="0"/>
              </a:spcBef>
              <a:buNone/>
            </a:pPr>
            <a:r>
              <a:rPr lang="fa-IR" sz="2200" dirty="0">
                <a:cs typeface="B Yagut" panose="00000400000000000000" pitchFamily="2" charset="-78"/>
              </a:rPr>
              <a:t>د- دو نفر از اعضاء کمیته کشوری ترویج تغذیه با شیر مادر </a:t>
            </a:r>
          </a:p>
          <a:p>
            <a:pPr marL="0" indent="0" algn="just" rtl="1">
              <a:spcBef>
                <a:spcPts val="0"/>
              </a:spcBef>
              <a:buNone/>
            </a:pPr>
            <a:r>
              <a:rPr lang="fa-IR" sz="2200" dirty="0">
                <a:cs typeface="B Yagut" panose="00000400000000000000" pitchFamily="2" charset="-78"/>
              </a:rPr>
              <a:t>ه- یک نفر پزشک متخصص زنان و زایمان </a:t>
            </a:r>
          </a:p>
          <a:p>
            <a:pPr marL="0" indent="0" algn="just" rtl="1">
              <a:spcBef>
                <a:spcPts val="0"/>
              </a:spcBef>
              <a:buNone/>
            </a:pPr>
            <a:r>
              <a:rPr lang="fa-IR" sz="2200" dirty="0">
                <a:cs typeface="B Yagut" panose="00000400000000000000" pitchFamily="2" charset="-78"/>
              </a:rPr>
              <a:t>و- یک نفر پزشک متخصص اطفال </a:t>
            </a:r>
          </a:p>
          <a:p>
            <a:pPr marL="0" indent="0" algn="just" rtl="1">
              <a:spcBef>
                <a:spcPts val="0"/>
              </a:spcBef>
              <a:buNone/>
            </a:pPr>
            <a:r>
              <a:rPr lang="fa-IR" sz="2200" dirty="0">
                <a:cs typeface="B Yagut" panose="00000400000000000000" pitchFamily="2" charset="-78"/>
              </a:rPr>
              <a:t>ر- یک نفر متخصص علوم تغذیه </a:t>
            </a:r>
          </a:p>
          <a:p>
            <a:pPr marL="0" indent="0" algn="just" rtl="1">
              <a:spcBef>
                <a:spcPts val="0"/>
              </a:spcBef>
              <a:buNone/>
            </a:pPr>
            <a:r>
              <a:rPr lang="fa-IR" sz="2200" dirty="0">
                <a:cs typeface="B Yagut" panose="00000400000000000000" pitchFamily="2" charset="-78"/>
              </a:rPr>
              <a:t>ح- یک نفر روحانی آشنا به مبانی اسلام که حداقل 6 سال دوره خارج از فقه واصول را طی کرده باشد. </a:t>
            </a:r>
          </a:p>
          <a:p>
            <a:pPr marL="0" indent="0" algn="just" rtl="1">
              <a:spcBef>
                <a:spcPts val="0"/>
              </a:spcBef>
              <a:buNone/>
            </a:pPr>
            <a:r>
              <a:rPr lang="fa-IR" sz="2200" dirty="0">
                <a:cs typeface="B Yagut" panose="00000400000000000000" pitchFamily="2" charset="-78"/>
              </a:rPr>
              <a:t>ط- یک نفر به نمایندگی از شورای فرهنگی–اجتماعی زنان شورای عالی انقلاب فرهنگی خدمات کمیته سیاستگذاری و نظارت بر ترویج تغذیه با شیر مادر افتخاری می باشد.</a:t>
            </a:r>
            <a:endParaRPr lang="en-US" sz="2200" dirty="0">
              <a:cs typeface="B Yagut" panose="00000400000000000000" pitchFamily="2" charset="-78"/>
            </a:endParaRPr>
          </a:p>
          <a:p>
            <a:pPr marL="0" indent="0" algn="just" rtl="1">
              <a:buNone/>
            </a:pPr>
            <a:endParaRPr lang="fa-IR" sz="2200" dirty="0">
              <a:cs typeface="B Yagut" panose="00000400000000000000" pitchFamily="2" charset="-78"/>
            </a:endParaRPr>
          </a:p>
        </p:txBody>
      </p:sp>
      <p:sp>
        <p:nvSpPr>
          <p:cNvPr id="5" name="Title 1"/>
          <p:cNvSpPr txBox="1">
            <a:spLocks/>
          </p:cNvSpPr>
          <p:nvPr/>
        </p:nvSpPr>
        <p:spPr>
          <a:xfrm>
            <a:off x="685800" y="228604"/>
            <a:ext cx="7924800" cy="1447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11103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just" rtl="1">
              <a:spcBef>
                <a:spcPts val="1200"/>
              </a:spcBef>
              <a:buNone/>
            </a:pPr>
            <a:r>
              <a:rPr lang="fa-IR" sz="2300" dirty="0">
                <a:cs typeface="B Yagut" panose="00000400000000000000" pitchFamily="2" charset="-78"/>
              </a:rPr>
              <a:t>ماده 6- وزیر بهداشت، درمان و آموزش پزشکی می تواند نسبت به تشکیل کمیته های ترویج تغذیه با شیر مادر و حمایت از مادران در دوران شیردهی در استان ها اقدام نماید. کمیته های موضوع این ماده موظف خواهند بود نتایج اقدامات خود را به کمیته سیاستگذاری و نظارت بر ترویج تغذیه با شیر مادر در وزارت بهداشت، درمان و آموزش پزشکی گزارش نمایند.</a:t>
            </a:r>
          </a:p>
          <a:p>
            <a:pPr marL="0" indent="0" algn="just" rtl="1">
              <a:spcBef>
                <a:spcPts val="1200"/>
              </a:spcBef>
              <a:buNone/>
            </a:pPr>
            <a:r>
              <a:rPr lang="fa-IR" sz="2300" dirty="0">
                <a:cs typeface="B Yagut" panose="00000400000000000000" pitchFamily="2" charset="-78"/>
              </a:rPr>
              <a:t>ماده 7- شرح وظایف واختیارات کمیته های موضوع این قانون در حدود صلاحیت و شرایط اجرای تصمیمات آنها و نحوه انتخاب و ترکیب اعضاء  کمیته های استانی به موجب آیین نامه ای خواهد بود که بنا به پیشنهاد وزیر بهداشت به تصویب هیات وزیران می رسد.</a:t>
            </a:r>
          </a:p>
          <a:p>
            <a:pPr marL="0" indent="0" algn="just" rtl="1">
              <a:spcBef>
                <a:spcPts val="1200"/>
              </a:spcBef>
              <a:buNone/>
            </a:pPr>
            <a:r>
              <a:rPr lang="fa-IR" sz="2300" dirty="0">
                <a:cs typeface="B Yagut" panose="00000400000000000000" pitchFamily="2" charset="-78"/>
              </a:rPr>
              <a:t>در هر حال تصمیمات کمیته های موضوع مواد 5 و 6 در صورت تایید وزیر بهداشت، درمان وآموزش پزشکی یا مقام مجاز از سوی وی قابل ابلاغ خواهد بود. </a:t>
            </a:r>
          </a:p>
          <a:p>
            <a:pPr marL="0" indent="0" algn="just" rtl="1">
              <a:spcBef>
                <a:spcPts val="1200"/>
              </a:spcBef>
              <a:buNone/>
            </a:pPr>
            <a:endParaRPr lang="en-US" sz="2300" dirty="0">
              <a:cs typeface="B Yagut" panose="00000400000000000000" pitchFamily="2" charset="-78"/>
            </a:endParaRPr>
          </a:p>
        </p:txBody>
      </p:sp>
      <p:sp>
        <p:nvSpPr>
          <p:cNvPr id="5" name="Title 1"/>
          <p:cNvSpPr txBox="1">
            <a:spLocks/>
          </p:cNvSpPr>
          <p:nvPr/>
        </p:nvSpPr>
        <p:spPr>
          <a:xfrm>
            <a:off x="685800" y="228604"/>
            <a:ext cx="7924800" cy="1447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52216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just" rtl="1">
              <a:spcBef>
                <a:spcPts val="1200"/>
              </a:spcBef>
              <a:buNone/>
            </a:pPr>
            <a:r>
              <a:rPr lang="fa-IR" sz="2400" dirty="0">
                <a:cs typeface="B Yagut" panose="00000400000000000000" pitchFamily="2" charset="-78"/>
              </a:rPr>
              <a:t>ماده 8- اعضاء کمیته های موضوع این قانون و مامورین وزارت بهداشت درمان و آموزش پزشکی مجازند از مرکز ارائه دهنده خدمات بهداشتی و درمانی، داروخانه ها و سایر موسساتی که در ارتباط با تولید و توزیع جانشین شونده های شیر مادر فعالیت می کنند بازدید به عمل آورند. این گونه موسسات مکلف به همکاری می باشند.  </a:t>
            </a:r>
          </a:p>
          <a:p>
            <a:pPr marL="0" indent="0" algn="just" rtl="1">
              <a:spcBef>
                <a:spcPts val="1200"/>
              </a:spcBef>
              <a:buNone/>
            </a:pPr>
            <a:r>
              <a:rPr lang="fa-IR" sz="2400" dirty="0">
                <a:cs typeface="B Yagut" panose="00000400000000000000" pitchFamily="2" charset="-78"/>
              </a:rPr>
              <a:t>ماده 9- متخلفین از اجرای این قانون با رعایت مراتب و دفعات جرم به تعزیر از قبیل نصب پارچه تخلف برسر در داروخانه، تعطیل موقت آن، قطع موقت بعضی خدمات شهری یا جزای نقدی از یک تا صد میلییون ریال و در صورت تکرار جرم به حداکثر تعزیر و جزای نقدی در محاکم صالحه محکوم می گردند. </a:t>
            </a:r>
            <a:endParaRPr lang="en-US" sz="2400" dirty="0">
              <a:cs typeface="B Yagut" panose="00000400000000000000" pitchFamily="2" charset="-78"/>
            </a:endParaRPr>
          </a:p>
        </p:txBody>
      </p:sp>
      <p:sp>
        <p:nvSpPr>
          <p:cNvPr id="5" name="Title 1"/>
          <p:cNvSpPr txBox="1">
            <a:spLocks/>
          </p:cNvSpPr>
          <p:nvPr/>
        </p:nvSpPr>
        <p:spPr>
          <a:xfrm>
            <a:off x="685800" y="228604"/>
            <a:ext cx="7924800" cy="1447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15441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rtl="1">
              <a:spcBef>
                <a:spcPts val="1200"/>
              </a:spcBef>
              <a:buNone/>
            </a:pPr>
            <a:r>
              <a:rPr lang="fa-IR" sz="2400" dirty="0">
                <a:cs typeface="B Yagut" panose="00000400000000000000" pitchFamily="2" charset="-78"/>
              </a:rPr>
              <a:t>ماده 10- آیین نامه اجرایی این قانون ظرف دو ماه بنا به پیشنهاد وزارت بهداشت، درمان و آموزش پزشکی به تصویب هیات وزیران خواهد رسید. </a:t>
            </a:r>
          </a:p>
          <a:p>
            <a:pPr marL="0" indent="0" algn="just" rtl="1">
              <a:spcBef>
                <a:spcPts val="1200"/>
              </a:spcBef>
              <a:buNone/>
            </a:pPr>
            <a:r>
              <a:rPr lang="fa-IR" sz="2400" dirty="0">
                <a:cs typeface="B Yagut" panose="00000400000000000000" pitchFamily="2" charset="-78"/>
              </a:rPr>
              <a:t>ماده 11- کلیه قوانین مغایر با این قانون لغو می گردد. </a:t>
            </a:r>
          </a:p>
          <a:p>
            <a:pPr marL="0" indent="0" algn="just" rtl="1">
              <a:spcBef>
                <a:spcPts val="1200"/>
              </a:spcBef>
              <a:buNone/>
            </a:pPr>
            <a:r>
              <a:rPr lang="fa-IR" sz="2400" dirty="0">
                <a:cs typeface="B Yagut" panose="00000400000000000000" pitchFamily="2" charset="-78"/>
              </a:rPr>
              <a:t>قانون فوق مشتمل بر یازده ماده و چهار تبصره در جلسه روز سه شنبه بیست و دوم اسفند ماه یک هزار و سیصد و هفتاد و چهار مجلس شورای اسلامی تصویب و در تاریخ بیست و هفتم اسفند هرارو سیصد و هفتاد و چهار به تایید شورای نگهبان رسیده است.</a:t>
            </a:r>
            <a:endParaRPr lang="en-US" sz="2400" dirty="0">
              <a:cs typeface="B Yagut" panose="00000400000000000000" pitchFamily="2" charset="-78"/>
            </a:endParaRPr>
          </a:p>
        </p:txBody>
      </p:sp>
      <p:sp>
        <p:nvSpPr>
          <p:cNvPr id="5" name="Title 1"/>
          <p:cNvSpPr txBox="1">
            <a:spLocks/>
          </p:cNvSpPr>
          <p:nvPr/>
        </p:nvSpPr>
        <p:spPr>
          <a:xfrm>
            <a:off x="685800" y="228604"/>
            <a:ext cx="7924800" cy="1447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44491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BD443FF-64D1-4EA6-933F-8EB005DEF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 y="762000"/>
            <a:ext cx="4940085" cy="5181600"/>
          </a:xfrm>
          <a:prstGeom prst="rect">
            <a:avLst/>
          </a:prstGeom>
        </p:spPr>
      </p:pic>
      <p:pic>
        <p:nvPicPr>
          <p:cNvPr id="7" name="Picture 6">
            <a:extLst>
              <a:ext uri="{FF2B5EF4-FFF2-40B4-BE49-F238E27FC236}">
                <a16:creationId xmlns:a16="http://schemas.microsoft.com/office/drawing/2014/main" xmlns="" id="{0D7C49D8-A588-48A4-AC08-E64BAD774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1" y="762000"/>
            <a:ext cx="3890962" cy="5181600"/>
          </a:xfrm>
          <a:prstGeom prst="rect">
            <a:avLst/>
          </a:prstGeom>
        </p:spPr>
      </p:pic>
    </p:spTree>
    <p:extLst>
      <p:ext uri="{BB962C8B-B14F-4D97-AF65-F5344CB8AC3E}">
        <p14:creationId xmlns:p14="http://schemas.microsoft.com/office/powerpoint/2010/main" val="184064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914399"/>
          </a:xfrm>
        </p:spPr>
        <p:txBody>
          <a:bodyPr>
            <a:normAutofit/>
          </a:bodyPr>
          <a:lstStyle/>
          <a:p>
            <a:pPr marL="457200" indent="-457200" rtl="1">
              <a:buFont typeface="Wingdings" panose="05000000000000000000" pitchFamily="2" charset="2"/>
              <a:buChar char="v"/>
            </a:pPr>
            <a:r>
              <a:rPr lang="fa-IR" sz="3200" b="1" dirty="0">
                <a:cs typeface="B Yagut" panose="00000400000000000000" pitchFamily="2" charset="-78"/>
              </a:rPr>
              <a:t>بیمارستان دوستدار کودک: </a:t>
            </a:r>
            <a:endParaRPr lang="en-US" sz="3200" b="1" dirty="0">
              <a:cs typeface="B Yagut" panose="00000400000000000000" pitchFamily="2" charset="-78"/>
            </a:endParaRPr>
          </a:p>
        </p:txBody>
      </p:sp>
      <p:sp>
        <p:nvSpPr>
          <p:cNvPr id="3" name="Subtitle 2"/>
          <p:cNvSpPr>
            <a:spLocks noGrp="1"/>
          </p:cNvSpPr>
          <p:nvPr>
            <p:ph type="subTitle" idx="1"/>
          </p:nvPr>
        </p:nvSpPr>
        <p:spPr>
          <a:xfrm>
            <a:off x="609600" y="1524000"/>
            <a:ext cx="8001000" cy="4419600"/>
          </a:xfrm>
        </p:spPr>
        <p:txBody>
          <a:bodyPr>
            <a:noAutofit/>
          </a:bodyPr>
          <a:lstStyle/>
          <a:p>
            <a:pPr algn="just" rtl="1">
              <a:spcBef>
                <a:spcPts val="1200"/>
              </a:spcBef>
            </a:pPr>
            <a:r>
              <a:rPr lang="fa-IR" sz="2400" dirty="0">
                <a:solidFill>
                  <a:schemeClr val="tx1"/>
                </a:solidFill>
                <a:cs typeface="B Yagut" panose="00000400000000000000" pitchFamily="2" charset="-78"/>
              </a:rPr>
              <a:t>*راه اندازی بیمارستان های دوستدار کودک یک نهضت جهانی است که توسط یونیسف و سازمان جهانی بهداشت از سال 1991 آغاز شده و هدف آن اعطاء بهترین شروع زندگی به هر شیرخوار از طریق ایجاد مراقبت های بهداشتی مناسب برای حمایت از تغذیه با شیر مادر بعنوان یک رفتار معمول در جوامع مختلف می باشد.</a:t>
            </a:r>
          </a:p>
          <a:p>
            <a:pPr algn="just" rtl="1">
              <a:spcBef>
                <a:spcPts val="1200"/>
              </a:spcBef>
            </a:pPr>
            <a:r>
              <a:rPr lang="fa-IR" sz="2200" b="1" dirty="0">
                <a:solidFill>
                  <a:schemeClr val="tx1"/>
                </a:solidFill>
                <a:cs typeface="B Yagut" panose="00000400000000000000" pitchFamily="2" charset="-78"/>
              </a:rPr>
              <a:t>یک بیمارستان دوستدار کودک شرایط زیر را دارا می باشد:</a:t>
            </a:r>
          </a:p>
          <a:p>
            <a:pPr marL="342900" indent="-342900" algn="just" rtl="1">
              <a:spcBef>
                <a:spcPts val="1200"/>
              </a:spcBef>
              <a:buFont typeface="Wingdings" pitchFamily="2" charset="2"/>
              <a:buChar char="ü"/>
            </a:pPr>
            <a:r>
              <a:rPr lang="fa-IR" sz="2200" dirty="0">
                <a:solidFill>
                  <a:schemeClr val="tx1"/>
                </a:solidFill>
                <a:cs typeface="B Yagut" panose="00000400000000000000" pitchFamily="2" charset="-78"/>
              </a:rPr>
              <a:t>اقدامات دهگانه برای شیردهی موفق را اجرا می کند.</a:t>
            </a:r>
          </a:p>
          <a:p>
            <a:pPr marL="342900" indent="-342900" algn="just" rtl="1">
              <a:spcBef>
                <a:spcPts val="1200"/>
              </a:spcBef>
              <a:buFont typeface="Wingdings" pitchFamily="2" charset="2"/>
              <a:buChar char="ü"/>
            </a:pPr>
            <a:r>
              <a:rPr lang="fa-IR" sz="2200" dirty="0">
                <a:solidFill>
                  <a:schemeClr val="tx1"/>
                </a:solidFill>
                <a:cs typeface="B Yagut" panose="00000400000000000000" pitchFamily="2" charset="-78"/>
              </a:rPr>
              <a:t>نمونه های رایگان شیرمصنوعی یا تبلیغات شركت های سازنده و توزیع کننده شیرمصنوعی را نمی پذیرد.</a:t>
            </a:r>
          </a:p>
          <a:p>
            <a:pPr marL="342900" indent="-342900" algn="just" rtl="1">
              <a:spcBef>
                <a:spcPts val="1200"/>
              </a:spcBef>
              <a:buFont typeface="Wingdings" pitchFamily="2" charset="2"/>
              <a:buChar char="ü"/>
            </a:pPr>
            <a:r>
              <a:rPr lang="fa-IR" sz="2200" dirty="0">
                <a:solidFill>
                  <a:schemeClr val="tx1"/>
                </a:solidFill>
                <a:cs typeface="B Yagut" panose="00000400000000000000" pitchFamily="2" charset="-78"/>
              </a:rPr>
              <a:t>-تغذیه مطلوب شیرخواران را ترویج می کند.</a:t>
            </a:r>
          </a:p>
          <a:p>
            <a:pPr algn="just" rtl="1">
              <a:spcBef>
                <a:spcPts val="1200"/>
              </a:spcBef>
            </a:pPr>
            <a:r>
              <a:rPr lang="fa-IR" sz="2400" dirty="0">
                <a:solidFill>
                  <a:schemeClr val="tx1"/>
                </a:solidFill>
                <a:cs typeface="B Yagut" panose="00000400000000000000" pitchFamily="2" charset="-78"/>
              </a:rPr>
              <a:t/>
            </a:r>
            <a:br>
              <a:rPr lang="fa-IR" sz="2400" dirty="0">
                <a:solidFill>
                  <a:schemeClr val="tx1"/>
                </a:solidFill>
                <a:cs typeface="B Yagut" panose="00000400000000000000" pitchFamily="2" charset="-78"/>
              </a:rPr>
            </a:br>
            <a:endParaRPr lang="en-US" sz="2400" dirty="0">
              <a:solidFill>
                <a:schemeClr val="tx1"/>
              </a:solidFill>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4527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2572"/>
            <a:ext cx="8229600" cy="4525963"/>
          </a:xfrm>
        </p:spPr>
        <p:txBody>
          <a:bodyPr>
            <a:normAutofit/>
          </a:bodyPr>
          <a:lstStyle/>
          <a:p>
            <a:pPr algn="just" rtl="1">
              <a:buFont typeface="Wingdings" panose="05000000000000000000" pitchFamily="2" charset="2"/>
              <a:buChar char="v"/>
            </a:pPr>
            <a:r>
              <a:rPr lang="fa-IR" sz="2400" dirty="0">
                <a:cs typeface="B Yagut" panose="00000400000000000000" pitchFamily="2" charset="-78"/>
              </a:rPr>
              <a:t>در کشور ما دستورالعمل ده اقدام برای اجرا در بخشهای زنان و زایمان، بخش اطفال، بخش نوزادان و </a:t>
            </a:r>
            <a:r>
              <a:rPr lang="en-US" sz="2400" dirty="0">
                <a:latin typeface="Times New Roman" pitchFamily="18" charset="0"/>
                <a:cs typeface="Times New Roman" pitchFamily="18" charset="0"/>
              </a:rPr>
              <a:t>NICU</a:t>
            </a:r>
            <a:r>
              <a:rPr lang="fa-IR" sz="2400" dirty="0">
                <a:cs typeface="B Yagut" panose="00000400000000000000" pitchFamily="2" charset="-78"/>
              </a:rPr>
              <a:t> در بیمارستانها ابلاغ شده و از ابتدای شروع برنامه در سال 1371، هم اکنون 542 بیمارستان در سراسر کشور موفق به دریافت لوح دوستدار کودک شده اند.</a:t>
            </a:r>
          </a:p>
          <a:p>
            <a:pPr marL="0" indent="0" algn="just" rtl="1">
              <a:buNone/>
            </a:pPr>
            <a:r>
              <a:rPr lang="fa-IR" sz="2400" dirty="0">
                <a:cs typeface="B Yagut" panose="00000400000000000000" pitchFamily="2" charset="-78"/>
              </a:rPr>
              <a:t>همه ساله جهت اطمینان از حسن اجرای اقدامات ده گانه در بیمارستان دوستدار کودک کارشناس شیر مادر معاونت بهداشتی اقدام به ارزیابی بیمارستان نموده و نتایج ارزیابی را برای اعمال در برنامه اعتباربخشی بیمارستانها به اداره کودکان وزارت بهداشت ارسال می نماید. </a:t>
            </a:r>
            <a:endParaRPr lang="en-US" sz="2400" dirty="0">
              <a:cs typeface="B Yagut" pitchFamily="2" charset="-78"/>
            </a:endParaRPr>
          </a:p>
        </p:txBody>
      </p:sp>
      <p:sp>
        <p:nvSpPr>
          <p:cNvPr id="5" name="Title 1"/>
          <p:cNvSpPr txBox="1">
            <a:spLocks/>
          </p:cNvSpPr>
          <p:nvPr/>
        </p:nvSpPr>
        <p:spPr>
          <a:xfrm>
            <a:off x="685800" y="457201"/>
            <a:ext cx="7772400" cy="9143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rtl="1">
              <a:buFont typeface="Wingdings" panose="05000000000000000000" pitchFamily="2" charset="2"/>
              <a:buChar char="v"/>
            </a:pPr>
            <a:r>
              <a:rPr lang="fa-IR" sz="3200" b="1" dirty="0">
                <a:cs typeface="B Yagut" panose="00000400000000000000" pitchFamily="2" charset="-78"/>
              </a:rPr>
              <a:t>بیمارستان دوستدار کودک :</a:t>
            </a:r>
            <a:endParaRPr lang="en-US" sz="3200" b="1"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01865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Autofit/>
          </a:bodyPr>
          <a:lstStyle/>
          <a:p>
            <a:pPr marL="457200" indent="-457200" rtl="1">
              <a:buFont typeface="Wingdings" panose="05000000000000000000" pitchFamily="2" charset="2"/>
              <a:buChar char="v"/>
            </a:pPr>
            <a:r>
              <a:rPr lang="fa-IR" sz="3200" b="1" dirty="0">
                <a:cs typeface="B Yagut" pitchFamily="2" charset="-78"/>
              </a:rPr>
              <a:t>مهمترین اهداف ایجاد بیمارستان های دوستدار کودك</a:t>
            </a:r>
            <a:r>
              <a:rPr lang="en-US" sz="3200" b="1" dirty="0">
                <a:cs typeface="B Yagut" pitchFamily="2" charset="-78"/>
              </a:rPr>
              <a:t>:</a:t>
            </a:r>
          </a:p>
        </p:txBody>
      </p:sp>
      <p:sp>
        <p:nvSpPr>
          <p:cNvPr id="3" name="Content Placeholder 2"/>
          <p:cNvSpPr>
            <a:spLocks noGrp="1"/>
          </p:cNvSpPr>
          <p:nvPr>
            <p:ph idx="1"/>
          </p:nvPr>
        </p:nvSpPr>
        <p:spPr>
          <a:xfrm>
            <a:off x="381000" y="1905004"/>
            <a:ext cx="8229600" cy="3840163"/>
          </a:xfrm>
        </p:spPr>
        <p:txBody>
          <a:bodyPr>
            <a:noAutofit/>
          </a:bodyPr>
          <a:lstStyle/>
          <a:p>
            <a:pPr algn="just" rtl="1">
              <a:buFont typeface="Wingdings" pitchFamily="2" charset="2"/>
              <a:buChar char="ü"/>
            </a:pPr>
            <a:r>
              <a:rPr lang="fa-IR" sz="2400" dirty="0">
                <a:cs typeface="B Yagut" panose="00000400000000000000" pitchFamily="2" charset="-78"/>
              </a:rPr>
              <a:t>تقویت راهكارهای حفظ سلامت کودکان با کمك بیمارستان ها</a:t>
            </a:r>
          </a:p>
          <a:p>
            <a:pPr algn="just" rtl="1">
              <a:buFont typeface="Wingdings" pitchFamily="2" charset="2"/>
              <a:buChar char="ü"/>
            </a:pPr>
            <a:r>
              <a:rPr lang="fa-IR" sz="2400" dirty="0">
                <a:cs typeface="B Yagut" panose="00000400000000000000" pitchFamily="2" charset="-78"/>
              </a:rPr>
              <a:t> تغییر روش های نادرست تغذیه شیرخواران در بیمارستان ها و زایشگاهها از طریق اجرای ده اقدام</a:t>
            </a:r>
            <a:r>
              <a:rPr lang="en-US" sz="2400" dirty="0">
                <a:cs typeface="B Yagut" panose="00000400000000000000" pitchFamily="2" charset="-78"/>
              </a:rPr>
              <a:t> </a:t>
            </a:r>
            <a:r>
              <a:rPr lang="fa-IR" sz="2400" dirty="0">
                <a:cs typeface="B Yagut" panose="00000400000000000000" pitchFamily="2" charset="-78"/>
              </a:rPr>
              <a:t>مسئول نمودن</a:t>
            </a:r>
          </a:p>
          <a:p>
            <a:pPr algn="just" rtl="1">
              <a:buFont typeface="Wingdings" pitchFamily="2" charset="2"/>
              <a:buChar char="ü"/>
            </a:pPr>
            <a:r>
              <a:rPr lang="fa-IR" sz="2400" dirty="0">
                <a:cs typeface="B Yagut" panose="00000400000000000000" pitchFamily="2" charset="-78"/>
              </a:rPr>
              <a:t>توانمند ساختن و آماده کردن مادران برای تغذیه فرزندانشان</a:t>
            </a:r>
            <a:r>
              <a:rPr lang="en-US" sz="2400" dirty="0">
                <a:cs typeface="B Yagut" panose="00000400000000000000" pitchFamily="2" charset="-78"/>
              </a:rPr>
              <a:t> </a:t>
            </a:r>
            <a:r>
              <a:rPr lang="fa-IR" sz="2400" dirty="0">
                <a:cs typeface="B Yagut" panose="00000400000000000000" pitchFamily="2" charset="-78"/>
              </a:rPr>
              <a:t>با شیرمادر، </a:t>
            </a:r>
          </a:p>
          <a:p>
            <a:pPr algn="just" rtl="1">
              <a:buFont typeface="Wingdings" pitchFamily="2" charset="2"/>
              <a:buChar char="ü"/>
            </a:pPr>
            <a:r>
              <a:rPr lang="fa-IR" sz="2400" dirty="0">
                <a:cs typeface="B Yagut" panose="00000400000000000000" pitchFamily="2" charset="-78"/>
              </a:rPr>
              <a:t>خاتمه دادن به تبلیغات و توزیع رایگان و کم بهای شیر مصنوعی در بیمارستان ها (براساس کدبین المللی بازاریابی جانشین شونده های</a:t>
            </a:r>
            <a:r>
              <a:rPr lang="en-US" sz="2400" dirty="0">
                <a:cs typeface="B Yagut" panose="00000400000000000000" pitchFamily="2" charset="-78"/>
              </a:rPr>
              <a:t> </a:t>
            </a:r>
            <a:r>
              <a:rPr lang="fa-IR" sz="2400" dirty="0">
                <a:cs typeface="B Yagut" panose="00000400000000000000" pitchFamily="2" charset="-78"/>
              </a:rPr>
              <a:t>شیرمادر)</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76812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بیمارستان دوستدار کودک:</a:t>
            </a:r>
            <a:endParaRPr lang="en-US" sz="3200" b="1" dirty="0">
              <a:cs typeface="B Yagut" pitchFamily="2" charset="-78"/>
            </a:endParaRPr>
          </a:p>
        </p:txBody>
      </p:sp>
      <p:sp>
        <p:nvSpPr>
          <p:cNvPr id="3" name="Content Placeholder 2"/>
          <p:cNvSpPr>
            <a:spLocks noGrp="1"/>
          </p:cNvSpPr>
          <p:nvPr>
            <p:ph idx="1"/>
          </p:nvPr>
        </p:nvSpPr>
        <p:spPr>
          <a:xfrm>
            <a:off x="381000" y="1371600"/>
            <a:ext cx="8229600" cy="4953000"/>
          </a:xfrm>
        </p:spPr>
        <p:txBody>
          <a:bodyPr>
            <a:normAutofit/>
          </a:bodyPr>
          <a:lstStyle/>
          <a:p>
            <a:pPr marL="0" indent="0" algn="just" rtl="1">
              <a:spcBef>
                <a:spcPts val="1200"/>
              </a:spcBef>
              <a:buNone/>
            </a:pPr>
            <a:r>
              <a:rPr lang="fa-IR" sz="2200" b="1" dirty="0">
                <a:cs typeface="B Yagut" pitchFamily="2" charset="-78"/>
              </a:rPr>
              <a:t>دستور العمل ترویج تغذیه با شیر مادر در بیمارستان دوستدار کودک شامل ده اقدام برای تغذیه موفق شیرخواران با شیر مادر به شرح ذیل می باشد:</a:t>
            </a:r>
          </a:p>
          <a:p>
            <a:pPr marL="0" indent="0" algn="justLow" rtl="1">
              <a:spcBef>
                <a:spcPts val="1200"/>
              </a:spcBef>
              <a:buNone/>
            </a:pPr>
            <a:r>
              <a:rPr lang="fa-IR" sz="2200" dirty="0">
                <a:cs typeface="B Yagut" pitchFamily="2" charset="-78"/>
              </a:rPr>
              <a:t>1- سیاست مدون ترویج تغذیه با شیرمادر در معرض دید کلیه</a:t>
            </a:r>
            <a:br>
              <a:rPr lang="fa-IR" sz="2200" dirty="0">
                <a:cs typeface="B Yagut" pitchFamily="2" charset="-78"/>
              </a:rPr>
            </a:br>
            <a:r>
              <a:rPr lang="fa-IR" sz="2200" dirty="0">
                <a:cs typeface="B Yagut" pitchFamily="2" charset="-78"/>
              </a:rPr>
              <a:t>کارکنان نصب و به آنها ابلاغ شده باشد و برای اطمینان از ارتقاء کیفیت خدمات، بطور مستمر توسط کمیته بیمارستانی ترویج تغذیه با شیرمادر پایش شود.</a:t>
            </a:r>
          </a:p>
          <a:p>
            <a:pPr marL="0" indent="0" algn="justLow" rtl="1">
              <a:spcBef>
                <a:spcPts val="1200"/>
              </a:spcBef>
              <a:buNone/>
            </a:pPr>
            <a:r>
              <a:rPr lang="fa-IR" sz="2200" dirty="0">
                <a:cs typeface="B Yagut" pitchFamily="2" charset="-78"/>
              </a:rPr>
              <a:t>2- کلیه کارکنان به منظور کسب مهارتهای لازم برای اجرای این سیاست آموزش های قبل از خدمت و مكرر حین خدمت ببینند.</a:t>
            </a:r>
          </a:p>
          <a:p>
            <a:pPr marL="0" indent="0" algn="justLow" rtl="1">
              <a:spcBef>
                <a:spcPts val="1200"/>
              </a:spcBef>
              <a:buNone/>
            </a:pPr>
            <a:r>
              <a:rPr lang="fa-IR" sz="2200" dirty="0">
                <a:cs typeface="B Yagut" pitchFamily="2" charset="-78"/>
              </a:rPr>
              <a:t> 3- مادران باردار را در مورد مزایای تغذیه با شیر مادر، چگونگی</a:t>
            </a:r>
            <a:br>
              <a:rPr lang="fa-IR" sz="2200" dirty="0">
                <a:cs typeface="B Yagut" pitchFamily="2" charset="-78"/>
              </a:rPr>
            </a:br>
            <a:r>
              <a:rPr lang="fa-IR" sz="2200" dirty="0">
                <a:cs typeface="B Yagut" pitchFamily="2" charset="-78"/>
              </a:rPr>
              <a:t>شیردهی، تداوم آن و هم چنین عوارض تغذیه مصنوعی، بطری و</a:t>
            </a:r>
            <a:br>
              <a:rPr lang="fa-IR" sz="2200" dirty="0">
                <a:cs typeface="B Yagut" pitchFamily="2" charset="-78"/>
              </a:rPr>
            </a:br>
            <a:r>
              <a:rPr lang="fa-IR" sz="2200" dirty="0">
                <a:cs typeface="B Yagut" pitchFamily="2" charset="-78"/>
              </a:rPr>
              <a:t>گول زنک آموزش میدهند</a:t>
            </a:r>
          </a:p>
          <a:p>
            <a:pPr marL="0" indent="0" algn="just" rtl="1">
              <a:spcBef>
                <a:spcPts val="1200"/>
              </a:spcBef>
              <a:buNone/>
            </a:pPr>
            <a:endParaRPr lang="en-US" sz="24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98244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326516"/>
            <a:ext cx="8305800" cy="4724400"/>
          </a:xfrm>
        </p:spPr>
        <p:txBody>
          <a:bodyPr>
            <a:noAutofit/>
          </a:bodyPr>
          <a:lstStyle/>
          <a:p>
            <a:pPr algn="just" rtl="1"/>
            <a:r>
              <a:rPr lang="fa-IR" sz="2200" dirty="0">
                <a:solidFill>
                  <a:schemeClr val="tx1"/>
                </a:solidFill>
                <a:cs typeface="B Yagut" panose="00000400000000000000" pitchFamily="2" charset="-78"/>
              </a:rPr>
              <a:t>4- به مادران كمك كنند تا تماس پوست با پوست را از لحظه تولد و تغذیه نوزاد با شیرمادر را در ساعت اول تولد شروع كنند و در كلیه بخش ها برنامه تجویز دارو و انجام آزمایشات و اعمال جراحي به گونه اي طراحي گردد كه اختلال در تغذیه از پستان مادر ایجاد نكند.</a:t>
            </a:r>
          </a:p>
          <a:p>
            <a:pPr algn="justLow" rtl="1"/>
            <a:r>
              <a:rPr lang="fa-IR" sz="2200" dirty="0">
                <a:solidFill>
                  <a:schemeClr val="tx1"/>
                </a:solidFill>
                <a:cs typeface="B Yagut" panose="00000400000000000000" pitchFamily="2" charset="-78"/>
              </a:rPr>
              <a:t>5-به مادران روش تغذیه با شیرمادر و چگونگی حفظ وتداوم شیردهی</a:t>
            </a:r>
            <a:br>
              <a:rPr lang="fa-IR" sz="2200" dirty="0">
                <a:solidFill>
                  <a:schemeClr val="tx1"/>
                </a:solidFill>
                <a:cs typeface="B Yagut" panose="00000400000000000000" pitchFamily="2" charset="-78"/>
              </a:rPr>
            </a:br>
            <a:r>
              <a:rPr lang="fa-IR" sz="2200" dirty="0">
                <a:solidFill>
                  <a:schemeClr val="tx1"/>
                </a:solidFill>
                <a:cs typeface="B Yagut" panose="00000400000000000000" pitchFamily="2" charset="-78"/>
              </a:rPr>
              <a:t>را (در صورت بیماری مادر یا شیرخوار،اشتغال مادر) آموزش دهند و برای حل مشكلات شیردهی کمك وحمایت کنند.</a:t>
            </a:r>
          </a:p>
          <a:p>
            <a:pPr algn="just" rtl="1"/>
            <a:r>
              <a:rPr lang="fa-IR" sz="2200" dirty="0">
                <a:solidFill>
                  <a:schemeClr val="tx1"/>
                </a:solidFill>
                <a:cs typeface="B Yagut" panose="00000400000000000000" pitchFamily="2" charset="-78"/>
              </a:rPr>
              <a:t>6- به نوزادان سالم متولد شده و همچنین شیرخواران زیر 6 ماه بستری در</a:t>
            </a:r>
            <a:br>
              <a:rPr lang="fa-IR" sz="2200" dirty="0">
                <a:solidFill>
                  <a:schemeClr val="tx1"/>
                </a:solidFill>
                <a:cs typeface="B Yagut" panose="00000400000000000000" pitchFamily="2" charset="-78"/>
              </a:rPr>
            </a:br>
            <a:r>
              <a:rPr lang="fa-IR" sz="2200" dirty="0">
                <a:solidFill>
                  <a:schemeClr val="tx1"/>
                </a:solidFill>
                <a:cs typeface="B Yagut" panose="00000400000000000000" pitchFamily="2" charset="-78"/>
              </a:rPr>
              <a:t>بخش اطفال، به جز شیر مادر، غذا یا مایعات دیگر نمیدهند تا شیرخوار از مزایای تغذیه انحصاری با شیر مادر بهره مند شود. (مگر از لحاظ پزشكی مورد نیازباشد)</a:t>
            </a:r>
          </a:p>
          <a:p>
            <a:pPr algn="just" rtl="1"/>
            <a:r>
              <a:rPr lang="fa-IR" sz="2200" dirty="0">
                <a:solidFill>
                  <a:schemeClr val="tx1"/>
                </a:solidFill>
                <a:cs typeface="B Yagut" panose="00000400000000000000" pitchFamily="2" charset="-78"/>
              </a:rPr>
              <a:t>7- نوزاد را شبانه روز در کنار مادر نگهداری میكنند (هم اتاقی یا هم تختی) که شیرخوار بتواند به راحتی و با اطمینان و امنیت از پستان مادر تغذیه شود. دربخشهای اطفال هم امكان اقامت مادر در کنار شیرخوار بیمارش را فراهم میكنند.</a:t>
            </a:r>
          </a:p>
          <a:p>
            <a:pPr algn="just" rtl="1"/>
            <a:r>
              <a:rPr lang="fa-IR" sz="2200" dirty="0">
                <a:solidFill>
                  <a:schemeClr val="tx1"/>
                </a:solidFill>
                <a:cs typeface="B Yagut" panose="00000400000000000000" pitchFamily="2" charset="-78"/>
              </a:rPr>
              <a:t/>
            </a:r>
            <a:br>
              <a:rPr lang="fa-IR" sz="2200" dirty="0">
                <a:solidFill>
                  <a:schemeClr val="tx1"/>
                </a:solidFill>
                <a:cs typeface="B Yagut" panose="00000400000000000000" pitchFamily="2" charset="-78"/>
              </a:rPr>
            </a:br>
            <a:endParaRPr lang="en-US" sz="2200" dirty="0">
              <a:solidFill>
                <a:schemeClr val="tx1"/>
              </a:solidFill>
              <a:cs typeface="B Yagut" pitchFamily="2" charset="-78"/>
            </a:endParaRPr>
          </a:p>
          <a:p>
            <a:pPr algn="just" rtl="1"/>
            <a:endParaRPr lang="fa-IR" sz="2200" dirty="0">
              <a:solidFill>
                <a:schemeClr val="tx1"/>
              </a:solidFill>
              <a:cs typeface="B Yagut" panose="00000400000000000000" pitchFamily="2" charset="-78"/>
            </a:endParaRPr>
          </a:p>
          <a:p>
            <a:pPr algn="just" rtl="1"/>
            <a:r>
              <a:rPr lang="fa-IR" sz="2200" dirty="0">
                <a:solidFill>
                  <a:schemeClr val="tx1"/>
                </a:solidFill>
                <a:cs typeface="B Yagut" panose="00000400000000000000" pitchFamily="2" charset="-78"/>
              </a:rPr>
              <a:t> </a:t>
            </a:r>
            <a:br>
              <a:rPr lang="fa-IR" sz="2200" dirty="0">
                <a:solidFill>
                  <a:schemeClr val="tx1"/>
                </a:solidFill>
                <a:cs typeface="B Yagut" panose="00000400000000000000" pitchFamily="2" charset="-78"/>
              </a:rPr>
            </a:br>
            <a:endParaRPr lang="en-US" sz="2200" dirty="0">
              <a:solidFill>
                <a:schemeClr val="tx1"/>
              </a:solidFill>
              <a:cs typeface="B Yagut" panose="00000400000000000000" pitchFamily="2" charset="-78"/>
            </a:endParaRP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v"/>
            </a:pPr>
            <a:r>
              <a:rPr lang="fa-IR" sz="3200" b="1" dirty="0">
                <a:cs typeface="B Yagut" pitchFamily="2" charset="-78"/>
              </a:rPr>
              <a:t>بیمارستان دوستدار کودک</a:t>
            </a:r>
            <a:r>
              <a:rPr lang="en-US" sz="3200" b="1" dirty="0">
                <a:cs typeface="B Yagut" pitchFamily="2" charset="-78"/>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82615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606" y="0"/>
            <a:ext cx="8229600" cy="1143000"/>
          </a:xfrm>
        </p:spPr>
        <p:txBody>
          <a:bodyPr>
            <a:normAutofit/>
          </a:bodyPr>
          <a:lstStyle/>
          <a:p>
            <a:pPr rtl="1"/>
            <a:r>
              <a:rPr lang="fa-IR" sz="3600" b="1" dirty="0">
                <a:cs typeface="B Yagut" panose="00000400000000000000" pitchFamily="2" charset="-78"/>
              </a:rPr>
              <a:t> مشخصات سند</a:t>
            </a:r>
            <a:endParaRPr lang="en-US" sz="3600" b="1" dirty="0">
              <a:cs typeface="B Yagut" panose="00000400000000000000" pitchFamily="2" charset="-78"/>
            </a:endParaRPr>
          </a:p>
        </p:txBody>
      </p:sp>
      <p:sp>
        <p:nvSpPr>
          <p:cNvPr id="5" name="Text Placeholder 4"/>
          <p:cNvSpPr>
            <a:spLocks noGrp="1"/>
          </p:cNvSpPr>
          <p:nvPr>
            <p:ph type="body" idx="1"/>
          </p:nvPr>
        </p:nvSpPr>
        <p:spPr>
          <a:xfrm>
            <a:off x="457200" y="1066801"/>
            <a:ext cx="4040188" cy="457200"/>
          </a:xfrm>
        </p:spPr>
        <p:txBody>
          <a:bodyPr>
            <a:noAutofit/>
          </a:bodyPr>
          <a:lstStyle/>
          <a:p>
            <a:pPr algn="ctr" rtl="1"/>
            <a:r>
              <a:rPr lang="fa-IR" sz="2500" dirty="0">
                <a:cs typeface="B Yagut" panose="00000400000000000000" pitchFamily="2" charset="-78"/>
              </a:rPr>
              <a:t>مشخصات مدرس یا مدرسین</a:t>
            </a:r>
          </a:p>
        </p:txBody>
      </p:sp>
      <p:sp>
        <p:nvSpPr>
          <p:cNvPr id="6" name="Content Placeholder 5"/>
          <p:cNvSpPr>
            <a:spLocks noGrp="1"/>
          </p:cNvSpPr>
          <p:nvPr>
            <p:ph sz="half" idx="2"/>
          </p:nvPr>
        </p:nvSpPr>
        <p:spPr>
          <a:xfrm>
            <a:off x="219777" y="1524000"/>
            <a:ext cx="4277610" cy="5105400"/>
          </a:xfrm>
        </p:spPr>
        <p:txBody>
          <a:bodyPr>
            <a:noAutofit/>
          </a:bodyPr>
          <a:lstStyle/>
          <a:p>
            <a:pPr algn="r" rtl="1">
              <a:buFont typeface="Wingdings" pitchFamily="2" charset="2"/>
              <a:buChar char="Ø"/>
            </a:pPr>
            <a:r>
              <a:rPr lang="fa-IR" sz="2200" dirty="0">
                <a:cs typeface="B Yagut" panose="00000400000000000000" pitchFamily="2" charset="-78"/>
              </a:rPr>
              <a:t>تصویر پرسنلی</a:t>
            </a:r>
            <a:r>
              <a:rPr lang="fa-IR" sz="2200" i="1" dirty="0">
                <a:cs typeface="B Yagut" panose="00000400000000000000" pitchFamily="2" charset="-78"/>
              </a:rPr>
              <a:t> </a:t>
            </a:r>
            <a:r>
              <a:rPr lang="fa-IR" sz="2200" dirty="0">
                <a:cs typeface="B Yagut" panose="00000400000000000000" pitchFamily="2" charset="-78"/>
              </a:rPr>
              <a:t>مدرس:</a:t>
            </a:r>
          </a:p>
          <a:p>
            <a:pPr marL="0" indent="0" algn="r" rtl="1">
              <a:buNone/>
            </a:pPr>
            <a:endParaRPr lang="en-US" sz="2200" dirty="0">
              <a:cs typeface="B Yagut" panose="00000400000000000000" pitchFamily="2" charset="-78"/>
            </a:endParaRPr>
          </a:p>
          <a:p>
            <a:pPr marL="0" indent="0" algn="r" rtl="1">
              <a:buNone/>
            </a:pPr>
            <a:endParaRPr lang="fa-IR" sz="2200" dirty="0">
              <a:cs typeface="B Yagut" panose="00000400000000000000" pitchFamily="2" charset="-78"/>
            </a:endParaRPr>
          </a:p>
          <a:p>
            <a:pPr algn="r" rtl="1"/>
            <a:endParaRPr lang="fa-IR" sz="2200" dirty="0">
              <a:cs typeface="B Yagut" panose="00000400000000000000" pitchFamily="2" charset="-78"/>
            </a:endParaRPr>
          </a:p>
          <a:p>
            <a:pPr algn="r" rtl="1"/>
            <a:endParaRPr lang="fa-IR" sz="2200" dirty="0">
              <a:cs typeface="B Yagut" panose="00000400000000000000" pitchFamily="2" charset="-78"/>
            </a:endParaRPr>
          </a:p>
          <a:p>
            <a:pPr algn="r" rtl="1"/>
            <a:endParaRPr lang="en-US" sz="2200" dirty="0">
              <a:cs typeface="B Yagut" panose="00000400000000000000" pitchFamily="2" charset="-78"/>
            </a:endParaRPr>
          </a:p>
          <a:p>
            <a:pPr algn="justLow" rtl="1">
              <a:buFont typeface="Wingdings" pitchFamily="2" charset="2"/>
              <a:buChar char="Ø"/>
            </a:pPr>
            <a:r>
              <a:rPr lang="fa-IR" sz="2200" dirty="0">
                <a:cs typeface="B Yagut" panose="00000400000000000000" pitchFamily="2" charset="-78"/>
              </a:rPr>
              <a:t>نام و نام خانوادگی مدرس: فرزانه سلیم تبار</a:t>
            </a:r>
          </a:p>
          <a:p>
            <a:pPr algn="justLow" rtl="1">
              <a:buFont typeface="Wingdings" pitchFamily="2" charset="2"/>
              <a:buChar char="Ø"/>
            </a:pPr>
            <a:r>
              <a:rPr lang="fa-IR" sz="2200" dirty="0">
                <a:cs typeface="B Yagut" panose="00000400000000000000" pitchFamily="2" charset="-78"/>
              </a:rPr>
              <a:t>مدرک تحصیلی: کارشناس مامایی (دانشجوی ارشد سلامت باروری)</a:t>
            </a:r>
          </a:p>
          <a:p>
            <a:pPr algn="justLow" rtl="1">
              <a:buFont typeface="Wingdings" pitchFamily="2" charset="2"/>
              <a:buChar char="Ø"/>
            </a:pPr>
            <a:r>
              <a:rPr lang="fa-IR" sz="2200" dirty="0">
                <a:cs typeface="B Yagut" panose="00000400000000000000" pitchFamily="2" charset="-78"/>
              </a:rPr>
              <a:t>موقعیت اشتغال سازمانی مدرس: مربی مرکز آموزش بهورزی شهرستان. اسلام آباد غرب دانشگاه علوم پزشکی و خدمات بهداشتی درمانی.کرمانشاه .</a:t>
            </a:r>
          </a:p>
          <a:p>
            <a:pPr algn="r" rtl="1"/>
            <a:endParaRPr lang="en-US" sz="2200" dirty="0">
              <a:cs typeface="B Yagut" panose="00000400000000000000" pitchFamily="2" charset="-78"/>
            </a:endParaRPr>
          </a:p>
        </p:txBody>
      </p:sp>
      <p:sp>
        <p:nvSpPr>
          <p:cNvPr id="7" name="Text Placeholder 6"/>
          <p:cNvSpPr>
            <a:spLocks noGrp="1"/>
          </p:cNvSpPr>
          <p:nvPr>
            <p:ph type="body" sz="quarter" idx="3"/>
          </p:nvPr>
        </p:nvSpPr>
        <p:spPr>
          <a:xfrm>
            <a:off x="4506057" y="1071546"/>
            <a:ext cx="4041775" cy="639762"/>
          </a:xfrm>
        </p:spPr>
        <p:txBody>
          <a:bodyPr>
            <a:normAutofit/>
          </a:bodyPr>
          <a:lstStyle/>
          <a:p>
            <a:pPr algn="r" rtl="1"/>
            <a:r>
              <a:rPr lang="fa-IR" sz="2800"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4506057" y="1928802"/>
            <a:ext cx="4041775" cy="3951288"/>
          </a:xfrm>
        </p:spPr>
        <p:txBody>
          <a:bodyPr>
            <a:normAutofit/>
          </a:bodyPr>
          <a:lstStyle/>
          <a:p>
            <a:pPr algn="r" rtl="1">
              <a:buFont typeface="Wingdings" pitchFamily="2" charset="2"/>
              <a:buChar char="Ø"/>
            </a:pPr>
            <a:r>
              <a:rPr lang="fa-IR" dirty="0">
                <a:cs typeface="B Yagut" panose="00000400000000000000" pitchFamily="2" charset="-78"/>
              </a:rPr>
              <a:t>حیطه درس: مراقبتهای ادغام یافته سلامت کودکان </a:t>
            </a:r>
          </a:p>
          <a:p>
            <a:pPr algn="r" rtl="1">
              <a:buFont typeface="Wingdings" pitchFamily="2" charset="2"/>
              <a:buChar char="Ø"/>
            </a:pPr>
            <a:r>
              <a:rPr lang="fa-IR" dirty="0">
                <a:cs typeface="B Yagut" panose="00000400000000000000" pitchFamily="2" charset="-78"/>
              </a:rPr>
              <a:t>تاریخ آخرین </a:t>
            </a:r>
            <a:r>
              <a:rPr lang="fa-IR" dirty="0" smtClean="0">
                <a:cs typeface="B Yagut" panose="00000400000000000000" pitchFamily="2" charset="-78"/>
              </a:rPr>
              <a:t>بازنگری:20تیر 1399</a:t>
            </a:r>
            <a:endParaRPr lang="fa-IR" dirty="0">
              <a:cs typeface="B Yagut" panose="00000400000000000000" pitchFamily="2" charset="-78"/>
            </a:endParaRPr>
          </a:p>
          <a:p>
            <a:pPr algn="r" rtl="1">
              <a:buFont typeface="Wingdings" pitchFamily="2" charset="2"/>
              <a:buChar char="Ø"/>
            </a:pPr>
            <a:r>
              <a:rPr lang="fa-IR" dirty="0">
                <a:cs typeface="B Yagut" panose="00000400000000000000" pitchFamily="2" charset="-78"/>
              </a:rPr>
              <a:t>نوبت تهیه</a:t>
            </a:r>
            <a:r>
              <a:rPr lang="fa-IR">
                <a:cs typeface="B Yagut" panose="00000400000000000000" pitchFamily="2" charset="-78"/>
              </a:rPr>
              <a:t>: </a:t>
            </a:r>
            <a:r>
              <a:rPr lang="fa-IR" smtClean="0">
                <a:cs typeface="B Yagut" panose="00000400000000000000" pitchFamily="2" charset="-78"/>
              </a:rPr>
              <a:t>2</a:t>
            </a:r>
            <a:endParaRPr lang="fa-IR" dirty="0">
              <a:cs typeface="B Yagut" panose="00000400000000000000" pitchFamily="2" charset="-78"/>
            </a:endParaRPr>
          </a:p>
          <a:p>
            <a:pPr algn="r" rtl="1">
              <a:buFont typeface="Wingdings" pitchFamily="2" charset="2"/>
              <a:buChar char="Ø"/>
            </a:pPr>
            <a:r>
              <a:rPr lang="fa-IR" dirty="0">
                <a:cs typeface="B Yagut" panose="00000400000000000000" pitchFamily="2" charset="-78"/>
              </a:rPr>
              <a:t> نام فایل:</a:t>
            </a:r>
            <a:endParaRPr lang="en-US" dirty="0">
              <a:latin typeface="Baskerville Old Face" pitchFamily="18" charset="0"/>
              <a:cs typeface="B Yagut" panose="00000400000000000000" pitchFamily="2" charset="-78"/>
            </a:endParaRPr>
          </a:p>
          <a:p>
            <a:pPr marL="6350" indent="9525" algn="just">
              <a:buNone/>
            </a:pPr>
            <a:r>
              <a:rPr lang="en-US" sz="2200" dirty="0">
                <a:latin typeface="Baskerville Old Face" pitchFamily="18" charset="0"/>
                <a:cs typeface="B Yagut" panose="00000400000000000000" pitchFamily="2" charset="-78"/>
              </a:rPr>
              <a:t>MK-</a:t>
            </a:r>
            <a:r>
              <a:rPr lang="en-US" sz="2200" dirty="0" err="1">
                <a:latin typeface="Baskerville Old Face" pitchFamily="18" charset="0"/>
                <a:cs typeface="B Yagut" panose="00000400000000000000" pitchFamily="2" charset="-78"/>
              </a:rPr>
              <a:t>ashnayi</a:t>
            </a:r>
            <a:r>
              <a:rPr lang="en-US" sz="2200" dirty="0">
                <a:latin typeface="Baskerville Old Face" pitchFamily="18" charset="0"/>
                <a:cs typeface="B Yagut" panose="00000400000000000000" pitchFamily="2" charset="-78"/>
              </a:rPr>
              <a:t>-</a:t>
            </a:r>
            <a:r>
              <a:rPr lang="en-US" sz="2200" dirty="0" err="1">
                <a:latin typeface="Baskerville Old Face" pitchFamily="18" charset="0"/>
                <a:cs typeface="B Yagut" panose="00000400000000000000" pitchFamily="2" charset="-78"/>
              </a:rPr>
              <a:t>ba-mofad-tarvig</a:t>
            </a:r>
            <a:r>
              <a:rPr lang="en-US" sz="2200" dirty="0">
                <a:latin typeface="Baskerville Old Face" pitchFamily="18" charset="0"/>
                <a:cs typeface="B Yagut" panose="00000400000000000000" pitchFamily="2" charset="-78"/>
              </a:rPr>
              <a:t> </a:t>
            </a:r>
            <a:r>
              <a:rPr lang="en-US" sz="2200" dirty="0" err="1">
                <a:latin typeface="Baskerville Old Face" pitchFamily="18" charset="0"/>
                <a:cs typeface="B Yagut" panose="00000400000000000000" pitchFamily="2" charset="-78"/>
              </a:rPr>
              <a:t>taghzieh</a:t>
            </a:r>
            <a:r>
              <a:rPr lang="en-US" sz="2200" dirty="0">
                <a:latin typeface="Baskerville Old Face" pitchFamily="18" charset="0"/>
                <a:cs typeface="B Yagut" panose="00000400000000000000" pitchFamily="2" charset="-78"/>
              </a:rPr>
              <a:t>–ba-shir-madar-edi17</a:t>
            </a:r>
            <a:endParaRPr lang="fa-IR" sz="2200" dirty="0">
              <a:latin typeface="Baskerville Old Face" pitchFamily="18" charset="0"/>
              <a:cs typeface="B Yagut" panose="00000400000000000000" pitchFamily="2" charset="-78"/>
            </a:endParaRPr>
          </a:p>
          <a:p>
            <a:pPr marL="6350" indent="9525" algn="justLow">
              <a:buNone/>
            </a:pPr>
            <a:endParaRPr lang="fa-IR" sz="2300" dirty="0">
              <a:latin typeface="Baskerville Old Face" pitchFamily="18" charset="0"/>
              <a:cs typeface="B Yagut" panose="00000400000000000000" pitchFamily="2" charset="-78"/>
            </a:endParaRPr>
          </a:p>
        </p:txBody>
      </p:sp>
      <p:pic>
        <p:nvPicPr>
          <p:cNvPr id="1026" name="Picture 2" descr="C:\Users\sakhteman\Desktop\عکس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76" y="2000240"/>
            <a:ext cx="3557356" cy="169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4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924800" cy="4724399"/>
          </a:xfrm>
        </p:spPr>
        <p:txBody>
          <a:bodyPr>
            <a:noAutofit/>
          </a:bodyPr>
          <a:lstStyle/>
          <a:p>
            <a:pPr marL="0" indent="0" algn="just" rtl="1">
              <a:buNone/>
            </a:pPr>
            <a:r>
              <a:rPr lang="fa-IR" sz="2200" dirty="0">
                <a:cs typeface="B Yagut" pitchFamily="2" charset="-78"/>
              </a:rPr>
              <a:t>8- به مادر علائم نیاز شیرخوار به شیر را نشان میدهند که تغذیه بر اساس برنامه نباشد و بر حسب خواست و تقاضای شیرخوار بطور مکرر در شب و روز انجام شود. تغذیه مکرر تولید شیر را افزایش میدهد.</a:t>
            </a:r>
          </a:p>
          <a:p>
            <a:pPr marL="0" indent="0" algn="just" rtl="1">
              <a:buNone/>
            </a:pPr>
            <a:r>
              <a:rPr lang="fa-IR" sz="2200" dirty="0">
                <a:cs typeface="B Yagut" pitchFamily="2" charset="-78"/>
              </a:rPr>
              <a:t>9- از تغذیه با بطری و دادن گول زنک (پستانک) به شیرخواران پرهیز میکنند.</a:t>
            </a:r>
          </a:p>
          <a:p>
            <a:pPr marL="0" indent="0" algn="just" rtl="1">
              <a:buNone/>
            </a:pPr>
            <a:r>
              <a:rPr lang="fa-IR" sz="2200" dirty="0">
                <a:cs typeface="B Yagut" pitchFamily="2" charset="-78"/>
              </a:rPr>
              <a:t>10- به مادران آگاهی میدهند که در صورت بروز مشکل شیردهی پس از</a:t>
            </a:r>
            <a:br>
              <a:rPr lang="fa-IR" sz="2200" dirty="0">
                <a:cs typeface="B Yagut" pitchFamily="2" charset="-78"/>
              </a:rPr>
            </a:br>
            <a:r>
              <a:rPr lang="fa-IR" sz="2200" dirty="0">
                <a:cs typeface="B Yagut" pitchFamily="2" charset="-78"/>
              </a:rPr>
              <a:t>ترخیص از بیمارستان به کجا مراجعه کنند و کمک بگیرند.</a:t>
            </a:r>
          </a:p>
          <a:p>
            <a:pPr marL="0" indent="0" algn="just" rtl="1">
              <a:buNone/>
            </a:pPr>
            <a:r>
              <a:rPr lang="fa-IR" sz="2200" dirty="0">
                <a:cs typeface="B Yagut" pitchFamily="2" charset="-78"/>
              </a:rPr>
              <a:t>ضمناً بیمارستان از مداخلات بی مورد مثل تجویز مسکن و آرام بخشهای          بی مورد برای کاهش درد زایمان و سزارین پرهیز می کنند.</a:t>
            </a:r>
          </a:p>
          <a:p>
            <a:pPr marL="0" indent="0" algn="just" rtl="1">
              <a:buNone/>
            </a:pPr>
            <a:r>
              <a:rPr lang="fa-IR" sz="2200" dirty="0">
                <a:cs typeface="B Yagut" pitchFamily="2" charset="-78"/>
              </a:rPr>
              <a:t>به مادر اجازه میدهند یکی از نزدیکانش برای همراهی و حمایت او آموزش ببیند و اگر شرایط فراهم باشد موقع زایمان نیز او را همراهی کند تا موجب آرامش او باشد.</a:t>
            </a:r>
          </a:p>
          <a:p>
            <a:pPr marL="0" indent="0" algn="just" rtl="1">
              <a:buNone/>
            </a:pPr>
            <a:r>
              <a:rPr lang="fa-IR" sz="2200" dirty="0">
                <a:cs typeface="B Yagut" pitchFamily="2" charset="-78"/>
              </a:rPr>
              <a:t/>
            </a:r>
            <a:br>
              <a:rPr lang="fa-IR" sz="2200" dirty="0">
                <a:cs typeface="B Yagut" pitchFamily="2" charset="-78"/>
              </a:rPr>
            </a:br>
            <a:endParaRPr lang="en-US" sz="2200" dirty="0">
              <a:cs typeface="B Yagut" pitchFamily="2" charset="-78"/>
            </a:endParaRPr>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buFont typeface="Wingdings" panose="05000000000000000000" pitchFamily="2" charset="2"/>
              <a:buChar char="v"/>
            </a:pPr>
            <a:r>
              <a:rPr lang="fa-IR" sz="3200" b="1" dirty="0">
                <a:cs typeface="B Yagut" pitchFamily="2" charset="-78"/>
              </a:rPr>
              <a:t>بیمارستان دوستدار کودک:</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40263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marL="457200" indent="-457200" algn="r" rtl="1">
              <a:buFont typeface="Wingdings" panose="05000000000000000000" pitchFamily="2" charset="2"/>
              <a:buChar char="v"/>
            </a:pPr>
            <a:r>
              <a:rPr lang="fa-IR" sz="2800" b="1" dirty="0">
                <a:cs typeface="B Yagut" panose="00000400000000000000" pitchFamily="2" charset="-78"/>
              </a:rPr>
              <a:t>تماس پوست با پوست مادر و نوزاد بلافاصله پس از تولد</a:t>
            </a:r>
            <a:br>
              <a:rPr lang="fa-IR" sz="2800" b="1" dirty="0">
                <a:cs typeface="B Yagut" panose="00000400000000000000" pitchFamily="2" charset="-78"/>
              </a:rPr>
            </a:br>
            <a:r>
              <a:rPr lang="fa-IR" sz="2800" b="1" dirty="0">
                <a:cs typeface="B Yagut" panose="00000400000000000000" pitchFamily="2" charset="-78"/>
              </a:rPr>
              <a:t> و به مدت حداقل یكساعت اثرات مفیدی دارد:</a:t>
            </a:r>
            <a:endParaRPr lang="en-US" sz="2800" dirty="0"/>
          </a:p>
        </p:txBody>
      </p:sp>
      <p:sp>
        <p:nvSpPr>
          <p:cNvPr id="3" name="Content Placeholder 2"/>
          <p:cNvSpPr>
            <a:spLocks noGrp="1"/>
          </p:cNvSpPr>
          <p:nvPr>
            <p:ph idx="1"/>
          </p:nvPr>
        </p:nvSpPr>
        <p:spPr>
          <a:xfrm>
            <a:off x="457200" y="1828804"/>
            <a:ext cx="8153400" cy="3886199"/>
          </a:xfrm>
        </p:spPr>
        <p:txBody>
          <a:bodyPr>
            <a:noAutofit/>
          </a:bodyPr>
          <a:lstStyle/>
          <a:p>
            <a:pPr algn="just" rtl="1">
              <a:spcBef>
                <a:spcPts val="600"/>
              </a:spcBef>
              <a:buFont typeface="Wingdings" pitchFamily="2" charset="2"/>
              <a:buChar char="ü"/>
            </a:pPr>
            <a:r>
              <a:rPr lang="fa-IR" sz="2400" dirty="0">
                <a:cs typeface="B Yagut" panose="00000400000000000000" pitchFamily="2" charset="-78"/>
              </a:rPr>
              <a:t>نوزاد را گرم مي كند و اجازه نمي دهد درجه حرارت بدنش سقوط كند. و در این صورت گرمای مورد نیاز نوزادان بویژه نوزاد نارس و کم وزن تأمین میشود و از مرگ و میر شیرخواران پیشگیری میکند.</a:t>
            </a:r>
          </a:p>
          <a:p>
            <a:pPr algn="just" rtl="1">
              <a:spcBef>
                <a:spcPts val="600"/>
              </a:spcBef>
              <a:buFont typeface="Wingdings" pitchFamily="2" charset="2"/>
              <a:buChar char="ü"/>
            </a:pPr>
            <a:r>
              <a:rPr lang="fa-IR" sz="2400" dirty="0">
                <a:cs typeface="B Yagut" panose="00000400000000000000" pitchFamily="2" charset="-78"/>
              </a:rPr>
              <a:t>سبب آرامش مادرو نوزاد مي شود.</a:t>
            </a:r>
          </a:p>
          <a:p>
            <a:pPr algn="just" rtl="1">
              <a:spcBef>
                <a:spcPts val="600"/>
              </a:spcBef>
              <a:buFont typeface="Wingdings" pitchFamily="2" charset="2"/>
              <a:buChar char="ü"/>
            </a:pPr>
            <a:r>
              <a:rPr lang="fa-IR" sz="2400" dirty="0">
                <a:cs typeface="B Yagut" panose="00000400000000000000" pitchFamily="2" charset="-78"/>
              </a:rPr>
              <a:t>پیوند عاطفي مادرو كودك را تسریع و تسهیل مي كند.</a:t>
            </a:r>
          </a:p>
          <a:p>
            <a:pPr algn="just" rtl="1">
              <a:spcBef>
                <a:spcPts val="600"/>
              </a:spcBef>
              <a:buFont typeface="Wingdings" pitchFamily="2" charset="2"/>
              <a:buChar char="ü"/>
            </a:pPr>
            <a:r>
              <a:rPr lang="fa-IR" sz="2400" dirty="0">
                <a:cs typeface="B Yagut" panose="00000400000000000000" pitchFamily="2" charset="-78"/>
              </a:rPr>
              <a:t>به شروع تغذیه از پستان كمك مي كند.</a:t>
            </a:r>
          </a:p>
          <a:p>
            <a:pPr algn="just" rtl="1">
              <a:spcBef>
                <a:spcPts val="600"/>
              </a:spcBef>
              <a:buFont typeface="Wingdings" pitchFamily="2" charset="2"/>
              <a:buChar char="ü"/>
            </a:pPr>
            <a:r>
              <a:rPr lang="fa-IR" sz="2400" dirty="0">
                <a:cs typeface="B Yagut" panose="00000400000000000000" pitchFamily="2" charset="-78"/>
              </a:rPr>
              <a:t>تنفس و ضربان قلب را منظم مي كند.</a:t>
            </a:r>
          </a:p>
          <a:p>
            <a:pPr algn="just" rtl="1">
              <a:spcBef>
                <a:spcPts val="600"/>
              </a:spcBef>
              <a:buFont typeface="Wingdings" pitchFamily="2" charset="2"/>
              <a:buChar char="ü"/>
            </a:pPr>
            <a:r>
              <a:rPr lang="fa-IR" sz="2400" dirty="0">
                <a:cs typeface="B Yagut" panose="00000400000000000000" pitchFamily="2" charset="-78"/>
              </a:rPr>
              <a:t>نوزاد را با میكروب هاي بدن مادر كلونیزه مي كند و در نتیجه دفاع بدنش</a:t>
            </a:r>
            <a:br>
              <a:rPr lang="fa-IR" sz="2400" dirty="0">
                <a:cs typeface="B Yagut" panose="00000400000000000000" pitchFamily="2" charset="-78"/>
              </a:rPr>
            </a:br>
            <a:r>
              <a:rPr lang="fa-IR" sz="2400" dirty="0">
                <a:cs typeface="B Yagut" panose="00000400000000000000" pitchFamily="2" charset="-78"/>
              </a:rPr>
              <a:t>بهتر مي شود.</a:t>
            </a:r>
          </a:p>
          <a:p>
            <a:pPr algn="just" rtl="1">
              <a:spcBef>
                <a:spcPts val="600"/>
              </a:spcBef>
              <a:buFont typeface="Wingdings" pitchFamily="2" charset="2"/>
              <a:buChar char="v"/>
            </a:pPr>
            <a:endParaRPr lang="en-US" sz="24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6282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2800" b="1" dirty="0">
                <a:cs typeface="B Yagut" panose="00000400000000000000" pitchFamily="2" charset="-78"/>
              </a:rPr>
              <a:t>زود شروع کردن تغذیه با شیر مادر در</a:t>
            </a:r>
            <a:br>
              <a:rPr lang="fa-IR" sz="2800" b="1" dirty="0">
                <a:cs typeface="B Yagut" panose="00000400000000000000" pitchFamily="2" charset="-78"/>
              </a:rPr>
            </a:br>
            <a:r>
              <a:rPr lang="fa-IR" sz="2800" b="1" dirty="0">
                <a:cs typeface="B Yagut" panose="00000400000000000000" pitchFamily="2" charset="-78"/>
              </a:rPr>
              <a:t> ساعت اول تولد هم اثرات مفیدی دارد:</a:t>
            </a:r>
            <a:endParaRPr lang="en-US" sz="2800" b="1" dirty="0">
              <a:cs typeface="B Yagut" panose="00000400000000000000" pitchFamily="2" charset="-78"/>
            </a:endParaRPr>
          </a:p>
        </p:txBody>
      </p:sp>
      <p:sp>
        <p:nvSpPr>
          <p:cNvPr id="3" name="Content Placeholder 2"/>
          <p:cNvSpPr>
            <a:spLocks noGrp="1"/>
          </p:cNvSpPr>
          <p:nvPr>
            <p:ph idx="1"/>
          </p:nvPr>
        </p:nvSpPr>
        <p:spPr>
          <a:xfrm>
            <a:off x="457200" y="1600200"/>
            <a:ext cx="8229600" cy="4144962"/>
          </a:xfrm>
        </p:spPr>
        <p:txBody>
          <a:bodyPr>
            <a:noAutofit/>
          </a:bodyPr>
          <a:lstStyle/>
          <a:p>
            <a:pPr algn="just" rtl="1">
              <a:spcBef>
                <a:spcPts val="600"/>
              </a:spcBef>
              <a:buFont typeface="Wingdings" pitchFamily="2" charset="2"/>
              <a:buChar char="ü"/>
            </a:pPr>
            <a:r>
              <a:rPr lang="fa-IR" sz="2400" dirty="0">
                <a:cs typeface="B Yagut" panose="00000400000000000000" pitchFamily="2" charset="-78"/>
              </a:rPr>
              <a:t>مادر و نوزاد را از نظر عاطفی به هم نزدیکتر میکند.</a:t>
            </a:r>
          </a:p>
          <a:p>
            <a:pPr algn="just" rtl="1">
              <a:spcBef>
                <a:spcPts val="600"/>
              </a:spcBef>
              <a:buFont typeface="Wingdings" pitchFamily="2" charset="2"/>
              <a:buChar char="ü"/>
            </a:pPr>
            <a:r>
              <a:rPr lang="fa-IR" sz="2400" dirty="0">
                <a:cs typeface="B Yagut" panose="00000400000000000000" pitchFamily="2" charset="-78"/>
              </a:rPr>
              <a:t>بازتاب مکیدن نوزاد را (که در طول ساعت اول بسیار قوی است) برای</a:t>
            </a:r>
            <a:br>
              <a:rPr lang="fa-IR" sz="2400" dirty="0">
                <a:cs typeface="B Yagut" panose="00000400000000000000" pitchFamily="2" charset="-78"/>
              </a:rPr>
            </a:br>
            <a:r>
              <a:rPr lang="fa-IR" sz="2400" dirty="0">
                <a:cs typeface="B Yagut" panose="00000400000000000000" pitchFamily="2" charset="-78"/>
              </a:rPr>
              <a:t>گرفتن صحیح پستان به کار می اندازد و باعث میشود نوزاد آغوز را دریافت نماید و این سبب محافظت او در برابر بسیاری از بیماریها میشود.</a:t>
            </a:r>
          </a:p>
          <a:p>
            <a:pPr algn="just" rtl="1">
              <a:spcBef>
                <a:spcPts val="600"/>
              </a:spcBef>
              <a:buFont typeface="Wingdings" pitchFamily="2" charset="2"/>
              <a:buChar char="ü"/>
            </a:pPr>
            <a:r>
              <a:rPr lang="fa-IR" sz="2400" dirty="0">
                <a:cs typeface="B Yagut" panose="00000400000000000000" pitchFamily="2" charset="-78"/>
              </a:rPr>
              <a:t>باعث ترشح هورمونی میشود که پستانهای مادر را برای جریان یافتن شیرکمک میکند، و به جمع شدن رحم و خروج جفت و کاهش خونریزی مادرهم کمک میکند.</a:t>
            </a:r>
          </a:p>
          <a:p>
            <a:pPr algn="just" rtl="1">
              <a:spcBef>
                <a:spcPts val="600"/>
              </a:spcBef>
              <a:buFont typeface="Wingdings" pitchFamily="2" charset="2"/>
              <a:buChar char="ü"/>
            </a:pPr>
            <a:r>
              <a:rPr lang="fa-IR" sz="2400" dirty="0">
                <a:cs typeface="B Yagut" panose="00000400000000000000" pitchFamily="2" charset="-78"/>
              </a:rPr>
              <a:t>امکان تماس پوست با پوست مادر و نوزاد را فراهم میکند. </a:t>
            </a:r>
            <a:endParaRPr lang="en-US" sz="24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9909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792162"/>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اهمیت هم اتاقی مادر و شیرخوار</a:t>
            </a:r>
            <a:r>
              <a:rPr lang="en-US" sz="3200" b="1" dirty="0">
                <a:cs typeface="B Yagut" pitchFamily="2" charset="-78"/>
              </a:rPr>
              <a:t>:</a:t>
            </a:r>
            <a:endParaRPr lang="en-US" sz="3200" dirty="0">
              <a:cs typeface="B Yagut" pitchFamily="2" charset="-78"/>
            </a:endParaRPr>
          </a:p>
        </p:txBody>
      </p:sp>
      <p:sp>
        <p:nvSpPr>
          <p:cNvPr id="3" name="Content Placeholder 2"/>
          <p:cNvSpPr>
            <a:spLocks noGrp="1"/>
          </p:cNvSpPr>
          <p:nvPr>
            <p:ph idx="1"/>
          </p:nvPr>
        </p:nvSpPr>
        <p:spPr>
          <a:xfrm>
            <a:off x="457200" y="1295400"/>
            <a:ext cx="8229600" cy="5257800"/>
          </a:xfrm>
        </p:spPr>
        <p:txBody>
          <a:bodyPr>
            <a:noAutofit/>
          </a:bodyPr>
          <a:lstStyle/>
          <a:p>
            <a:pPr marL="0" indent="0" algn="just" rtl="1">
              <a:buNone/>
            </a:pPr>
            <a:r>
              <a:rPr lang="fa-IR" sz="2300" b="1" dirty="0">
                <a:cs typeface="B Yagut" panose="00000400000000000000" pitchFamily="2" charset="-78"/>
              </a:rPr>
              <a:t>هم اتاقي مادر و شیرخوار مزایاي فراوان دارد. از جمله:</a:t>
            </a:r>
          </a:p>
          <a:p>
            <a:pPr algn="just" rtl="1">
              <a:buFont typeface="Wingdings" pitchFamily="2" charset="2"/>
              <a:buChar char="ü"/>
            </a:pPr>
            <a:r>
              <a:rPr lang="fa-IR" sz="2100" dirty="0">
                <a:cs typeface="B Yagut" panose="00000400000000000000" pitchFamily="2" charset="-78"/>
              </a:rPr>
              <a:t>كودكان بهتر مي خوابند و كمتر گریه مي كنند.</a:t>
            </a:r>
          </a:p>
          <a:p>
            <a:pPr algn="just" rtl="1">
              <a:buFont typeface="Wingdings" pitchFamily="2" charset="2"/>
              <a:buChar char="ü"/>
            </a:pPr>
            <a:r>
              <a:rPr lang="fa-IR" sz="2100" dirty="0">
                <a:cs typeface="B Yagut" panose="00000400000000000000" pitchFamily="2" charset="-78"/>
              </a:rPr>
              <a:t>قبل از زایمان، بین مادر و شیرخواران یك ریتم خواب و بیداري ایجاد شده كه در صورت جدا كردن آنها، این ریتم بهم مي خورد.</a:t>
            </a:r>
          </a:p>
          <a:p>
            <a:pPr algn="just" rtl="1">
              <a:buFont typeface="Wingdings" pitchFamily="2" charset="2"/>
              <a:buChar char="ü"/>
            </a:pPr>
            <a:r>
              <a:rPr lang="fa-IR" sz="2100" dirty="0">
                <a:cs typeface="B Yagut" panose="00000400000000000000" pitchFamily="2" charset="-78"/>
              </a:rPr>
              <a:t>تغذیه با شیرمادر به خوبي برقرار مي شود و به مدت طولاني تر ادامه مي یابد و وزن گیري كودك سریع تر مي شود.</a:t>
            </a:r>
          </a:p>
          <a:p>
            <a:pPr algn="just" rtl="1">
              <a:buFont typeface="Wingdings" pitchFamily="2" charset="2"/>
              <a:buChar char="ü"/>
            </a:pPr>
            <a:r>
              <a:rPr lang="fa-IR" sz="2100" dirty="0">
                <a:cs typeface="B Yagut" panose="00000400000000000000" pitchFamily="2" charset="-78"/>
              </a:rPr>
              <a:t>شیردهي در پاسخ به رفتارهاي شیرخوار زماني كه او نزدیك مادر است، آسانتر انجام مي شود بنابراین به افزایش تولید شیركمك ميکند.</a:t>
            </a:r>
          </a:p>
          <a:p>
            <a:pPr algn="just" rtl="1">
              <a:buFont typeface="Wingdings" pitchFamily="2" charset="2"/>
              <a:buChar char="ü"/>
            </a:pPr>
            <a:r>
              <a:rPr lang="fa-IR" sz="2100" dirty="0">
                <a:cs typeface="B Yagut" panose="00000400000000000000" pitchFamily="2" charset="-78"/>
              </a:rPr>
              <a:t>مادر در مراقبت از فرزندش اعتماد به نفس پیدا می کند.</a:t>
            </a:r>
          </a:p>
          <a:p>
            <a:pPr algn="just" rtl="1">
              <a:buFont typeface="Wingdings" pitchFamily="2" charset="2"/>
              <a:buChar char="ü"/>
            </a:pPr>
            <a:r>
              <a:rPr lang="fa-IR" sz="2100" dirty="0">
                <a:cs typeface="B Yagut" panose="00000400000000000000" pitchFamily="2" charset="-78"/>
              </a:rPr>
              <a:t>مادران می توانند ملاحظه کننده که فرزندشان خوب و سالم است.</a:t>
            </a:r>
          </a:p>
          <a:p>
            <a:pPr algn="just" rtl="1">
              <a:buFont typeface="Wingdings" pitchFamily="2" charset="2"/>
              <a:buChar char="ü"/>
            </a:pPr>
            <a:r>
              <a:rPr lang="fa-IR" sz="2100" dirty="0">
                <a:cs typeface="B Yagut" panose="00000400000000000000" pitchFamily="2" charset="-78"/>
              </a:rPr>
              <a:t>وقتي شیرخوار نزدیك مادرش است كمتر در معرض عفونتها قرار ميگیرد.</a:t>
            </a:r>
          </a:p>
          <a:p>
            <a:pPr algn="just" rtl="1">
              <a:buFont typeface="Wingdings" pitchFamily="2" charset="2"/>
              <a:buChar char="ü"/>
            </a:pPr>
            <a:r>
              <a:rPr lang="fa-IR" sz="2100" dirty="0">
                <a:cs typeface="B Yagut" panose="00000400000000000000" pitchFamily="2" charset="-78"/>
              </a:rPr>
              <a:t>سبب ارتقاء پیوند عاطفي بین مادر و شیرخوار مي شود حتي اگر مادر شیرده نباشد.</a:t>
            </a:r>
          </a:p>
          <a:p>
            <a:pPr marL="0" indent="0" algn="just" rtl="1">
              <a:buNone/>
            </a:pPr>
            <a:endParaRPr lang="en-US" sz="23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54837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شروع تغذیه کودک با شیر مادر</a:t>
            </a:r>
            <a:r>
              <a:rPr lang="en-US" sz="3200" b="1" dirty="0">
                <a:cs typeface="B Yagut" pitchFamily="2" charset="-78"/>
              </a:rPr>
              <a:t>:</a:t>
            </a:r>
          </a:p>
        </p:txBody>
      </p:sp>
      <p:sp>
        <p:nvSpPr>
          <p:cNvPr id="3" name="Content Placeholder 2"/>
          <p:cNvSpPr>
            <a:spLocks noGrp="1"/>
          </p:cNvSpPr>
          <p:nvPr>
            <p:ph idx="1"/>
          </p:nvPr>
        </p:nvSpPr>
        <p:spPr>
          <a:xfrm>
            <a:off x="457200" y="1600201"/>
            <a:ext cx="8229600" cy="3962400"/>
          </a:xfrm>
        </p:spPr>
        <p:txBody>
          <a:bodyPr>
            <a:normAutofit/>
          </a:bodyPr>
          <a:lstStyle/>
          <a:p>
            <a:pPr marL="0" indent="0" algn="just" rtl="1">
              <a:buNone/>
            </a:pPr>
            <a:r>
              <a:rPr lang="fa-IR" sz="2300" dirty="0">
                <a:cs typeface="B Yagut" pitchFamily="2" charset="-78"/>
              </a:rPr>
              <a:t>مادر و نوزاد را باید در اتاق زایمان بلافاصله پس از تولد در تماس پوست با پوست با هم قرار دهند و کمک کنند تا نوزاد به محض آمادگی، پستان مـــادر را بگیرد و تغذیه با شیر مادر در ساعت اول تولد انجام شود. سپس مادر و نوزاد باید روز وشب در کنار هم باشند تا هر وقت نوزاد میخواهد (چه شب، چه روز) شیر بخورد.</a:t>
            </a:r>
            <a:endParaRPr lang="en-US" sz="2300" dirty="0">
              <a:cs typeface="B Yagut" pitchFamily="2" charset="-78"/>
            </a:endParaRPr>
          </a:p>
          <a:p>
            <a:pPr marL="0" indent="0" algn="just" rtl="1">
              <a:buNone/>
            </a:pPr>
            <a:r>
              <a:rPr lang="fa-IR" sz="2300" dirty="0">
                <a:cs typeface="B Yagut" pitchFamily="2" charset="-78"/>
              </a:rPr>
              <a:t>با توجه به این كه نوزاد بلافاصله بعد از تولد از سطح هوشیاري بالایي برخورداربوده و همچنین رفلكس مكیدن در نوزاد خیلي قوی است (در 20-30دقیقه اول تولد) شروع زود هنگام شیر مادر باعث موفقیت در شیردهي خواهد شد. </a:t>
            </a:r>
            <a:endParaRPr lang="en-US" sz="2300" dirty="0">
              <a:cs typeface="B Yagut" pitchFamily="2" charset="-78"/>
            </a:endParaRPr>
          </a:p>
          <a:p>
            <a:pPr marL="0" indent="0" algn="just" rtl="1">
              <a:buNone/>
            </a:pPr>
            <a:endParaRPr lang="fa-IR" sz="24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43078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آمادگی وحمایت مادر باردار برای شیردهی</a:t>
            </a:r>
            <a:r>
              <a:rPr lang="en-US" sz="3200" b="1" dirty="0">
                <a:cs typeface="B Yagut" pitchFamily="2" charset="-78"/>
              </a:rPr>
              <a:t>:</a:t>
            </a:r>
          </a:p>
        </p:txBody>
      </p:sp>
      <p:sp>
        <p:nvSpPr>
          <p:cNvPr id="3" name="Content Placeholder 2"/>
          <p:cNvSpPr>
            <a:spLocks noGrp="1"/>
          </p:cNvSpPr>
          <p:nvPr>
            <p:ph idx="1"/>
          </p:nvPr>
        </p:nvSpPr>
        <p:spPr>
          <a:xfrm>
            <a:off x="500034" y="2000240"/>
            <a:ext cx="8229600" cy="1981200"/>
          </a:xfrm>
        </p:spPr>
        <p:txBody>
          <a:bodyPr>
            <a:normAutofit/>
          </a:bodyPr>
          <a:lstStyle/>
          <a:p>
            <a:pPr marL="0" indent="0" algn="r" rtl="1">
              <a:buNone/>
            </a:pPr>
            <a:r>
              <a:rPr lang="fa-IR" sz="2600" b="1" dirty="0">
                <a:cs typeface="B Yagut" pitchFamily="2" charset="-78"/>
              </a:rPr>
              <a:t>سه دوره مهم در حمایت زنان در موفقیت شیردهی وجود دارد:</a:t>
            </a:r>
          </a:p>
          <a:p>
            <a:pPr marL="0" indent="0" algn="r" rtl="1">
              <a:buNone/>
            </a:pPr>
            <a:r>
              <a:rPr lang="fa-IR" sz="2500" dirty="0">
                <a:cs typeface="B Yagut" pitchFamily="2" charset="-78"/>
              </a:rPr>
              <a:t>1- آماده سازی دوران بارداری (قبل از زایمان)</a:t>
            </a:r>
          </a:p>
          <a:p>
            <a:pPr marL="0" indent="0" algn="r" rtl="1">
              <a:buNone/>
            </a:pPr>
            <a:r>
              <a:rPr lang="fa-IR" sz="2500" dirty="0">
                <a:cs typeface="B Yagut" pitchFamily="2" charset="-78"/>
              </a:rPr>
              <a:t>2- شروع درست و به موقع (زایمان)</a:t>
            </a:r>
          </a:p>
          <a:p>
            <a:pPr marL="0" indent="0" algn="r" rtl="1">
              <a:buNone/>
            </a:pPr>
            <a:r>
              <a:rPr lang="fa-IR" sz="2500" dirty="0">
                <a:cs typeface="B Yagut" pitchFamily="2" charset="-78"/>
              </a:rPr>
              <a:t>3- شناخت عوامل موثر بر تداوم شیردهی (پس از زایمان)</a:t>
            </a: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50312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2162"/>
          </a:xfrm>
        </p:spPr>
        <p:txBody>
          <a:bodyPr>
            <a:normAutofit/>
          </a:bodyPr>
          <a:lstStyle/>
          <a:p>
            <a:pPr marL="457200" indent="-457200" rtl="1">
              <a:buFont typeface="Wingdings" panose="05000000000000000000" pitchFamily="2" charset="2"/>
              <a:buChar char="v"/>
            </a:pPr>
            <a:r>
              <a:rPr lang="fa-IR" sz="3200" b="1" dirty="0">
                <a:cs typeface="B Yagut" panose="00000400000000000000" pitchFamily="2" charset="-78"/>
              </a:rPr>
              <a:t>آماده کردن مادر باردار برای شیردهی و حمایت از او</a:t>
            </a:r>
            <a:r>
              <a:rPr lang="en-US" sz="3200" b="1" dirty="0">
                <a:cs typeface="B Yagut" panose="00000400000000000000" pitchFamily="2" charset="-78"/>
              </a:rPr>
              <a:t>:</a:t>
            </a:r>
            <a:r>
              <a:rPr lang="fa-IR" sz="3200" b="1" dirty="0">
                <a:cs typeface="B Yagut" panose="00000400000000000000" pitchFamily="2" charset="-78"/>
              </a:rPr>
              <a:t> </a:t>
            </a:r>
            <a:endParaRPr lang="en-US" sz="3200" b="1" dirty="0">
              <a:cs typeface="B Yagut" panose="00000400000000000000" pitchFamily="2" charset="-78"/>
            </a:endParaRPr>
          </a:p>
        </p:txBody>
      </p:sp>
      <p:sp>
        <p:nvSpPr>
          <p:cNvPr id="3" name="Content Placeholder 2"/>
          <p:cNvSpPr>
            <a:spLocks noGrp="1"/>
          </p:cNvSpPr>
          <p:nvPr>
            <p:ph idx="1"/>
          </p:nvPr>
        </p:nvSpPr>
        <p:spPr>
          <a:xfrm>
            <a:off x="457200" y="1447800"/>
            <a:ext cx="8229600" cy="4648200"/>
          </a:xfrm>
        </p:spPr>
        <p:txBody>
          <a:bodyPr>
            <a:noAutofit/>
          </a:bodyPr>
          <a:lstStyle/>
          <a:p>
            <a:pPr algn="just" rtl="1">
              <a:buFont typeface="Wingdings" pitchFamily="2" charset="2"/>
              <a:buChar char="ü"/>
            </a:pPr>
            <a:r>
              <a:rPr lang="fa-IR" sz="2300" dirty="0">
                <a:cs typeface="B Yagut" panose="00000400000000000000" pitchFamily="2" charset="-78"/>
              </a:rPr>
              <a:t>مطالعات علمی نشان داده است که آموزش دوران بارداری در افزایش مدت شیردهی بطورویژه مؤثر است. بسیاری از زنان خود را متعهد به شیردهی میدانند اما اگر آموزش وآگاهی دادن به مادر در دوران بارداری هر چه زودتر شروع شود و مادرانی که نیاز به حمایت بیشتر دارند، شناسایی و کمک شوند، موفقیت در شیردهی بیشتر میشود.</a:t>
            </a:r>
          </a:p>
          <a:p>
            <a:pPr algn="just" rtl="1">
              <a:buFont typeface="Wingdings" pitchFamily="2" charset="2"/>
              <a:buChar char="ü"/>
            </a:pPr>
            <a:r>
              <a:rPr lang="fa-IR" sz="2300" dirty="0">
                <a:cs typeface="B Yagut" panose="00000400000000000000" pitchFamily="2" charset="-78"/>
              </a:rPr>
              <a:t>امروزه با کوتاهتر شدن زمان بستری در بیمارستان بخصوص برای خانم هایی که زودتر از 24 ساعت از بخش زایمان مرخص می شوند و ممکن است آموزش چندانی در مورد شیردهی ندیده باشند ضروری است که زنان باردار با دانش پایه مناسب ، که در طول دوره بارداری بدست آورده اند برای زایمان در بیمارستان حاضرشوند .دراین صورت آموزش در بیمارستان می تواند بر جوانب عملی شیردهی مثل چگونگی پستان گرفتن و روش های شیردهی متمرکز شود.</a:t>
            </a:r>
            <a:endParaRPr lang="en-US" sz="2300" dirty="0"/>
          </a:p>
          <a:p>
            <a:pPr algn="just" rtl="1">
              <a:buFont typeface="Wingdings" pitchFamily="2" charset="2"/>
              <a:buChar char="q"/>
            </a:pPr>
            <a:endParaRPr lang="en-US" sz="23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90609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rtl="1">
              <a:buFont typeface="Wingdings" panose="05000000000000000000" pitchFamily="2" charset="2"/>
              <a:buChar char="v"/>
            </a:pPr>
            <a:r>
              <a:rPr lang="fa-IR" sz="3200" b="1" dirty="0">
                <a:cs typeface="B Yagut" panose="00000400000000000000" pitchFamily="2" charset="-78"/>
              </a:rPr>
              <a:t>آماده کردن مادر باردار برای شیردهی و حمایت از او</a:t>
            </a:r>
            <a:r>
              <a:rPr lang="en-US" sz="3200" b="1" dirty="0">
                <a:cs typeface="B Yagut" panose="00000400000000000000" pitchFamily="2" charset="-78"/>
              </a:rPr>
              <a:t>:</a:t>
            </a:r>
            <a:endParaRPr lang="en-US" sz="3200" b="1" dirty="0"/>
          </a:p>
        </p:txBody>
      </p:sp>
      <p:sp>
        <p:nvSpPr>
          <p:cNvPr id="3" name="Content Placeholder 2"/>
          <p:cNvSpPr>
            <a:spLocks noGrp="1"/>
          </p:cNvSpPr>
          <p:nvPr>
            <p:ph idx="1"/>
          </p:nvPr>
        </p:nvSpPr>
        <p:spPr/>
        <p:txBody>
          <a:bodyPr>
            <a:noAutofit/>
          </a:bodyPr>
          <a:lstStyle/>
          <a:p>
            <a:pPr algn="just" rtl="1">
              <a:buFont typeface="Wingdings" pitchFamily="2" charset="2"/>
              <a:buChar char="ü"/>
            </a:pPr>
            <a:r>
              <a:rPr lang="fa-IR" sz="2300" dirty="0">
                <a:cs typeface="B Yagut" panose="00000400000000000000" pitchFamily="2" charset="-78"/>
              </a:rPr>
              <a:t>در خلال ملاقات های دوران بارداری در مراكز بهداشتي، درماني، مطب پزشک یا کلینیک، کارکنان بایستی دانش و اطلاعات قبلي مادر در مورد شیردهی و شرایط زندگی او رابسنجند و به مادر كمك كنند تا نحوه مدیریت شیردهی را بیاموزد. بعضی زنان که تغذیه با شیر مادر را انتخاب مي كنند خودشان یا خواهر و برادرشان باشیر مادر تغذیه شده و شیردهی را یک رفتار عادی در خانواده خود می دانند. این زنان احتمالا از بعضی آموزش ها و تقویت                باور هاي خود سود خواهند برد.</a:t>
            </a:r>
          </a:p>
          <a:p>
            <a:pPr algn="just" rtl="1">
              <a:buFont typeface="Wingdings" pitchFamily="2" charset="2"/>
              <a:buChar char="ü"/>
            </a:pPr>
            <a:r>
              <a:rPr lang="fa-IR" sz="2300" dirty="0">
                <a:cs typeface="B Yagut" panose="00000400000000000000" pitchFamily="2" charset="-78"/>
              </a:rPr>
              <a:t>زنانی که خانواده و دوستان شان در مورد شیردهی تبادل تجربه اي نداشته اند نیزبارداری را با آرزوی انجام آنچه که برای کودکان شان بهترین و سالم ترین است، طی می نمایند. راهنمایی و درنظر گرفتن شرایط زندگی، در کمک کردن به این زنان و خانواده آنها برای اخذ تصمیم در مورد تغذیه شیرخواران شان مهم است.</a:t>
            </a:r>
          </a:p>
          <a:p>
            <a:pPr algn="just" rtl="1">
              <a:buNone/>
            </a:pPr>
            <a:endParaRPr lang="en-US" sz="23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07508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آماده کردن مادر باردار برای شیردهی و حمایت از او</a:t>
            </a:r>
            <a:r>
              <a:rPr lang="en-US" sz="3200" b="1" dirty="0">
                <a:cs typeface="B Yagut" panose="00000400000000000000" pitchFamily="2" charset="-78"/>
              </a:rPr>
              <a:t>:</a:t>
            </a:r>
            <a:endParaRPr lang="en-US" sz="3200" b="1" dirty="0"/>
          </a:p>
        </p:txBody>
      </p:sp>
      <p:sp>
        <p:nvSpPr>
          <p:cNvPr id="3" name="Content Placeholder 2"/>
          <p:cNvSpPr>
            <a:spLocks noGrp="1"/>
          </p:cNvSpPr>
          <p:nvPr>
            <p:ph idx="1"/>
          </p:nvPr>
        </p:nvSpPr>
        <p:spPr/>
        <p:txBody>
          <a:bodyPr>
            <a:noAutofit/>
          </a:bodyPr>
          <a:lstStyle/>
          <a:p>
            <a:pPr algn="just" rtl="1">
              <a:buFont typeface="Wingdings" pitchFamily="2" charset="2"/>
              <a:buChar char="ü"/>
            </a:pPr>
            <a:r>
              <a:rPr lang="fa-IR" sz="2300" dirty="0">
                <a:cs typeface="B Yagut" pitchFamily="2" charset="-78"/>
              </a:rPr>
              <a:t>ممکن است تصمیم مادر در مورد نحوه تغذیه فرزندش تحت تأثیر نظر سایر</a:t>
            </a:r>
            <a:br>
              <a:rPr lang="fa-IR" sz="2300" dirty="0">
                <a:cs typeface="B Yagut" pitchFamily="2" charset="-78"/>
              </a:rPr>
            </a:br>
            <a:r>
              <a:rPr lang="fa-IR" sz="2300" dirty="0">
                <a:cs typeface="B Yagut" pitchFamily="2" charset="-78"/>
              </a:rPr>
              <a:t>افراد خانواده باشد. شناسایی افراد تأثیرگذار وحمایت کننده و شرکت دادن آنها (فردی که به مادر نزدیکتر است و اغلب او را همراهی میکند خصوصا همسر درآموزشها)</a:t>
            </a:r>
          </a:p>
          <a:p>
            <a:pPr algn="just" rtl="1">
              <a:buFont typeface="Wingdings" pitchFamily="2" charset="2"/>
              <a:buChar char="ü"/>
            </a:pPr>
            <a:r>
              <a:rPr lang="fa-IR" sz="2300" dirty="0">
                <a:cs typeface="B Yagut" pitchFamily="2" charset="-78"/>
              </a:rPr>
              <a:t>اطمینان به مادر که اکثر زنان بدون مشکل قادر به شیردهی هستند. همانطور که</a:t>
            </a:r>
            <a:br>
              <a:rPr lang="fa-IR" sz="2300" dirty="0">
                <a:cs typeface="B Yagut" pitchFamily="2" charset="-78"/>
              </a:rPr>
            </a:br>
            <a:r>
              <a:rPr lang="fa-IR" sz="2300" dirty="0">
                <a:cs typeface="B Yagut" pitchFamily="2" charset="-78"/>
              </a:rPr>
              <a:t>اعضا بدن ما، شـــکلها و اندازه های مختلفی دارند و به خــوبی عمـل میکنند، پستانها و نوک آنها هم با اندازه های مختلف (مگر در موارد نادر) به خوبی</a:t>
            </a:r>
            <a:br>
              <a:rPr lang="fa-IR" sz="2300" dirty="0">
                <a:cs typeface="B Yagut" pitchFamily="2" charset="-78"/>
              </a:rPr>
            </a:br>
            <a:r>
              <a:rPr lang="fa-IR" sz="2300" dirty="0">
                <a:cs typeface="B Yagut" pitchFamily="2" charset="-78"/>
              </a:rPr>
              <a:t>عمل میکنند در بارداری هیچ اقدامی در مورد نوک پستانها (مثل: ماساژ، تمرین دادن و کشیدن آنها، به کاربردن کرم و ...) لازم نیست و ضرر دارد. </a:t>
            </a:r>
            <a:endParaRPr lang="en-US" sz="23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9996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آماده کردن مادر باردار برای شیردهی و حمایت از او</a:t>
            </a:r>
            <a:r>
              <a:rPr lang="en-US" sz="3200" b="1" dirty="0">
                <a:cs typeface="B Yagut" panose="00000400000000000000" pitchFamily="2" charset="-78"/>
              </a:rPr>
              <a:t>:</a:t>
            </a:r>
            <a:endParaRPr lang="en-US" sz="3200" b="1" dirty="0"/>
          </a:p>
        </p:txBody>
      </p:sp>
      <p:sp>
        <p:nvSpPr>
          <p:cNvPr id="3" name="Content Placeholder 2"/>
          <p:cNvSpPr>
            <a:spLocks noGrp="1"/>
          </p:cNvSpPr>
          <p:nvPr>
            <p:ph idx="1"/>
          </p:nvPr>
        </p:nvSpPr>
        <p:spPr>
          <a:xfrm>
            <a:off x="457200" y="1600201"/>
            <a:ext cx="8229600" cy="3581400"/>
          </a:xfrm>
        </p:spPr>
        <p:txBody>
          <a:bodyPr>
            <a:noAutofit/>
          </a:bodyPr>
          <a:lstStyle/>
          <a:p>
            <a:pPr algn="just" rtl="1">
              <a:buFont typeface="Wingdings" pitchFamily="2" charset="2"/>
              <a:buChar char="ü"/>
            </a:pPr>
            <a:r>
              <a:rPr lang="fa-IR" sz="2300" dirty="0">
                <a:cs typeface="B Yagut" pitchFamily="2" charset="-78"/>
              </a:rPr>
              <a:t>در این دوران مادر باید از نظر روانی برای شیردهی آماده شود. شامل گفتگو دربارهاحساس و عقاید مادر درباره شیردهی و ایجاد اعتماد به نفس در او مبنی بر توانایی شیردهی و او را توانمند کنیم تا دربرابر فشار اطرافیان مقاومت نماید.</a:t>
            </a:r>
          </a:p>
          <a:p>
            <a:pPr algn="just" rtl="1">
              <a:buFont typeface="Wingdings" pitchFamily="2" charset="2"/>
              <a:buChar char="ü"/>
            </a:pPr>
            <a:r>
              <a:rPr lang="fa-IR" sz="2300" dirty="0">
                <a:cs typeface="B Yagut" pitchFamily="2" charset="-78"/>
              </a:rPr>
              <a:t>گفتگو با مادر باردار با همدلی وجلب اعتماد او. با مطرح کردن سوالات باز و</a:t>
            </a:r>
            <a:br>
              <a:rPr lang="fa-IR" sz="2300" dirty="0">
                <a:cs typeface="B Yagut" pitchFamily="2" charset="-78"/>
              </a:rPr>
            </a:br>
            <a:r>
              <a:rPr lang="fa-IR" sz="2300" dirty="0">
                <a:cs typeface="B Yagut" pitchFamily="2" charset="-78"/>
              </a:rPr>
              <a:t>پرهیز از کلمات قضاوت کننده اجازه دهید نگرانیها و دلواپسیهای خود را در موردتغذیه شیرخوارش بیان کند.افکار و احساسات مادر را بپذیرید.</a:t>
            </a:r>
          </a:p>
          <a:p>
            <a:pPr marL="0" indent="0" algn="just" rtl="1">
              <a:buNone/>
            </a:pPr>
            <a:r>
              <a:rPr lang="fa-IR" sz="2300" dirty="0">
                <a:cs typeface="B Yagut" pitchFamily="2" charset="-78"/>
              </a:rPr>
              <a:t> </a:t>
            </a:r>
            <a:br>
              <a:rPr lang="fa-IR" sz="2300" dirty="0">
                <a:cs typeface="B Yagut" pitchFamily="2" charset="-78"/>
              </a:rPr>
            </a:br>
            <a:endParaRPr lang="en-US" sz="23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51635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3200" b="1" dirty="0">
                <a:cs typeface="B Yagut" panose="00000400000000000000" pitchFamily="2" charset="-78"/>
              </a:rPr>
              <a:t> اهداف آموزشی:</a:t>
            </a:r>
            <a:endParaRPr lang="en-US" sz="3200" b="1" dirty="0">
              <a:cs typeface="B Yagut" panose="00000400000000000000" pitchFamily="2" charset="-78"/>
            </a:endParaRPr>
          </a:p>
        </p:txBody>
      </p:sp>
      <p:sp>
        <p:nvSpPr>
          <p:cNvPr id="8" name="Content Placeholder 7"/>
          <p:cNvSpPr>
            <a:spLocks noGrp="1"/>
          </p:cNvSpPr>
          <p:nvPr>
            <p:ph idx="1"/>
          </p:nvPr>
        </p:nvSpPr>
        <p:spPr>
          <a:xfrm>
            <a:off x="609600" y="1371604"/>
            <a:ext cx="8001000" cy="4525963"/>
          </a:xfrm>
        </p:spPr>
        <p:txBody>
          <a:bodyPr>
            <a:normAutofit/>
          </a:bodyPr>
          <a:lstStyle/>
          <a:p>
            <a:pPr algn="just" rtl="1">
              <a:spcBef>
                <a:spcPts val="1200"/>
              </a:spcBef>
              <a:buNone/>
            </a:pPr>
            <a:r>
              <a:rPr lang="fa-IR" sz="2300" b="1" dirty="0">
                <a:cs typeface="B Yagut" panose="00000400000000000000" pitchFamily="2" charset="-78"/>
              </a:rPr>
              <a:t>انتظار می‌رود فراگیر پس از مطالعه این درس بتواند:</a:t>
            </a:r>
            <a:endParaRPr lang="en-US" sz="2300" b="1" dirty="0">
              <a:cs typeface="B Yagut" panose="00000400000000000000" pitchFamily="2" charset="-78"/>
            </a:endParaRPr>
          </a:p>
          <a:p>
            <a:pPr algn="just" rtl="1">
              <a:spcBef>
                <a:spcPts val="1200"/>
              </a:spcBef>
              <a:buFont typeface="Wingdings" pitchFamily="2" charset="2"/>
              <a:buChar char="ü"/>
            </a:pPr>
            <a:r>
              <a:rPr lang="fa-IR" sz="2300" dirty="0">
                <a:cs typeface="B Yagut" panose="00000400000000000000" pitchFamily="2" charset="-78"/>
              </a:rPr>
              <a:t>از قوانین ترویج تغذیه با شیر مادر و حمایت مادر آگاهی داشته باشد و</a:t>
            </a:r>
            <a:r>
              <a:rPr lang="en-US" sz="2300" dirty="0">
                <a:cs typeface="B Yagut" panose="00000400000000000000" pitchFamily="2" charset="-78"/>
              </a:rPr>
              <a:t> </a:t>
            </a:r>
            <a:r>
              <a:rPr lang="fa-IR" sz="2300" dirty="0">
                <a:cs typeface="B Yagut" panose="00000400000000000000" pitchFamily="2" charset="-78"/>
              </a:rPr>
              <a:t>در</a:t>
            </a:r>
            <a:r>
              <a:rPr lang="en-US" sz="2300" dirty="0">
                <a:cs typeface="B Yagut" panose="00000400000000000000" pitchFamily="2" charset="-78"/>
              </a:rPr>
              <a:t> </a:t>
            </a:r>
            <a:r>
              <a:rPr lang="fa-IR" sz="2300" dirty="0">
                <a:cs typeface="B Yagut" panose="00000400000000000000" pitchFamily="2" charset="-78"/>
              </a:rPr>
              <a:t>صورت لزوم هر قانون را توضیح دهد. </a:t>
            </a:r>
          </a:p>
          <a:p>
            <a:pPr algn="just" rtl="1">
              <a:spcBef>
                <a:spcPts val="1200"/>
              </a:spcBef>
              <a:buFont typeface="Wingdings" pitchFamily="2" charset="2"/>
              <a:buChar char="ü"/>
            </a:pPr>
            <a:r>
              <a:rPr lang="fa-IR" sz="2300" dirty="0">
                <a:cs typeface="B Yagut" panose="00000400000000000000" pitchFamily="2" charset="-78"/>
              </a:rPr>
              <a:t>حداقل  3مورد از شرایط بیمارستان دوستدار کودک را بیان نماید.</a:t>
            </a:r>
          </a:p>
          <a:p>
            <a:pPr algn="just" rtl="1">
              <a:spcBef>
                <a:spcPts val="1200"/>
              </a:spcBef>
              <a:buFont typeface="Wingdings" pitchFamily="2" charset="2"/>
              <a:buChar char="ü"/>
            </a:pPr>
            <a:r>
              <a:rPr lang="fa-IR" sz="2300" dirty="0">
                <a:cs typeface="B Yagut" panose="00000400000000000000" pitchFamily="2" charset="-78"/>
              </a:rPr>
              <a:t>اهداف ایجاد بیمارستان </a:t>
            </a:r>
            <a:r>
              <a:rPr lang="fa-IR" sz="2300">
                <a:cs typeface="B Yagut" panose="00000400000000000000" pitchFamily="2" charset="-78"/>
              </a:rPr>
              <a:t>های </a:t>
            </a:r>
            <a:r>
              <a:rPr lang="fa-IR" sz="2300" smtClean="0">
                <a:cs typeface="B Yagut" panose="00000400000000000000" pitchFamily="2" charset="-78"/>
              </a:rPr>
              <a:t>دوستدارکودک </a:t>
            </a:r>
            <a:r>
              <a:rPr lang="fa-IR" sz="2300" dirty="0">
                <a:cs typeface="B Yagut" panose="00000400000000000000" pitchFamily="2" charset="-78"/>
              </a:rPr>
              <a:t>را توضیح دهد.</a:t>
            </a:r>
          </a:p>
          <a:p>
            <a:pPr algn="just" rtl="1">
              <a:spcBef>
                <a:spcPts val="1200"/>
              </a:spcBef>
              <a:buFont typeface="Wingdings" pitchFamily="2" charset="2"/>
              <a:buChar char="ü"/>
            </a:pPr>
            <a:r>
              <a:rPr lang="fa-IR" sz="2300" dirty="0">
                <a:cs typeface="B Yagut" panose="00000400000000000000" pitchFamily="2" charset="-78"/>
              </a:rPr>
              <a:t>حداقل 4 مورد از مزایای تماس پوست با پوست مادر و نوزاد بلافاصله پس از تولد را توضیح دهد.</a:t>
            </a: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3082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13" fill="hold"/>
                                        <p:tgtEl>
                                          <p:spTgt spid="2"/>
                                        </p:tgtEl>
                                      </p:cBhvr>
                                    </p:cmd>
                                  </p:childTnLst>
                                </p:cTn>
                              </p:par>
                            </p:childTnLst>
                          </p:cTn>
                        </p:par>
                      </p:childTnLst>
                    </p:cTn>
                  </p:par>
                </p:childTnLst>
              </p:cTn>
              <p:nextCondLst>
                <p:cond evt="onClick" delay="0">
                  <p:tgtEl>
                    <p:spTgt spid="2"/>
                  </p:tgtEl>
                </p:cond>
              </p:nextCondLst>
            </p:seq>
            <p:audio>
              <p:cMediaNode vol="60606">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Autofit/>
          </a:bodyPr>
          <a:lstStyle/>
          <a:p>
            <a:pPr marL="457200" indent="-457200" algn="r" rtl="1">
              <a:buFont typeface="Wingdings" panose="05000000000000000000" pitchFamily="2" charset="2"/>
              <a:buChar char="v"/>
            </a:pPr>
            <a:r>
              <a:rPr lang="fa-IR" sz="2800" b="1" dirty="0">
                <a:cs typeface="B Yagut" panose="00000400000000000000" pitchFamily="2" charset="-78"/>
              </a:rPr>
              <a:t>شناسایی مادران نیازمند ملاقات و </a:t>
            </a:r>
            <a:br>
              <a:rPr lang="fa-IR" sz="2800" b="1" dirty="0">
                <a:cs typeface="B Yagut" panose="00000400000000000000" pitchFamily="2" charset="-78"/>
              </a:rPr>
            </a:br>
            <a:r>
              <a:rPr lang="fa-IR" sz="2800" b="1" dirty="0">
                <a:cs typeface="B Yagut" panose="00000400000000000000" pitchFamily="2" charset="-78"/>
              </a:rPr>
              <a:t>حمایت بیشتربرای موفقیت در شیردهی</a:t>
            </a:r>
            <a:endParaRPr lang="en-US" sz="2800" b="1" dirty="0">
              <a:cs typeface="B Yagut" panose="00000400000000000000" pitchFamily="2" charset="-78"/>
            </a:endParaRPr>
          </a:p>
        </p:txBody>
      </p:sp>
      <p:sp>
        <p:nvSpPr>
          <p:cNvPr id="3" name="Content Placeholder 2"/>
          <p:cNvSpPr>
            <a:spLocks noGrp="1"/>
          </p:cNvSpPr>
          <p:nvPr>
            <p:ph idx="1"/>
          </p:nvPr>
        </p:nvSpPr>
        <p:spPr>
          <a:xfrm>
            <a:off x="457200" y="1524000"/>
            <a:ext cx="8229600" cy="4800599"/>
          </a:xfrm>
        </p:spPr>
        <p:txBody>
          <a:bodyPr>
            <a:noAutofit/>
          </a:bodyPr>
          <a:lstStyle/>
          <a:p>
            <a:pPr algn="just" rtl="1">
              <a:buFont typeface="Wingdings" pitchFamily="2" charset="2"/>
              <a:buChar char="ü"/>
            </a:pPr>
            <a:r>
              <a:rPr lang="fa-IR" sz="2200" dirty="0">
                <a:cs typeface="B Yagut" panose="00000400000000000000" pitchFamily="2" charset="-78"/>
              </a:rPr>
              <a:t>مادری که برای فرزند قبلی مشکل شیردهی داشته و شیر مصنوعی را زود شروع کرده یا اصلا شیر نداده است.</a:t>
            </a:r>
          </a:p>
          <a:p>
            <a:pPr algn="just" rtl="1">
              <a:buFont typeface="Wingdings" pitchFamily="2" charset="2"/>
              <a:buChar char="ü"/>
            </a:pPr>
            <a:r>
              <a:rPr lang="fa-IR" sz="2200" dirty="0">
                <a:cs typeface="B Yagut" panose="00000400000000000000" pitchFamily="2" charset="-78"/>
              </a:rPr>
              <a:t>مادر، شاغل است و ساعاتی را از فرزندش دور است، یا دانشجو است و تحصیل میکند، در این صورت باید او را مطمئن کنید که با ادامه کار و تحصیل میتواند شیردهی را هم ادامه دهد.</a:t>
            </a:r>
          </a:p>
          <a:p>
            <a:pPr algn="just" rtl="1">
              <a:buFont typeface="Wingdings" pitchFamily="2" charset="2"/>
              <a:buChar char="ü"/>
            </a:pPr>
            <a:r>
              <a:rPr lang="fa-IR" sz="2200" dirty="0">
                <a:cs typeface="B Yagut" panose="00000400000000000000" pitchFamily="2" charset="-78"/>
              </a:rPr>
              <a:t>مادری را که مشکل خانوادگی دارد، کمک کنید. افرادی از خانواده را که حامی مادر نیستند، شناسایی کرده و سعی کنید با آنها صحبت کنید.</a:t>
            </a:r>
          </a:p>
          <a:p>
            <a:pPr algn="just" rtl="1">
              <a:buFont typeface="Wingdings" pitchFamily="2" charset="2"/>
              <a:buChar char="ü"/>
            </a:pPr>
            <a:r>
              <a:rPr lang="fa-IR" sz="2200" dirty="0">
                <a:cs typeface="B Yagut" panose="00000400000000000000" pitchFamily="2" charset="-78"/>
              </a:rPr>
              <a:t>مادری که قبلا پستانش جراحی شده و صدمه دیده، به طوری که در تولید شیرش اختلال بوجود آمده باشد، یا مادری که دچار بیماری مزمن است و یا نیاز به دارو دارد. این مادران را باید دلگرم کنید و برای مراجعه به پزشک یا مرکز بهداشتی درمانی جهت مراقبتهای لازم ترغیب کنید.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88222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276600"/>
          </a:xfrm>
        </p:spPr>
        <p:txBody>
          <a:bodyPr>
            <a:noAutofit/>
          </a:bodyPr>
          <a:lstStyle/>
          <a:p>
            <a:pPr marL="0" indent="0" algn="just" rtl="1">
              <a:buNone/>
            </a:pPr>
            <a:endParaRPr lang="fa-IR" sz="2400" dirty="0">
              <a:cs typeface="B Yagut" panose="00000400000000000000" pitchFamily="2" charset="-78"/>
            </a:endParaRPr>
          </a:p>
          <a:p>
            <a:pPr algn="just" rtl="1">
              <a:buFont typeface="Wingdings" pitchFamily="2" charset="2"/>
              <a:buChar char="ü"/>
            </a:pPr>
            <a:r>
              <a:rPr lang="fa-IR" sz="2400" dirty="0">
                <a:cs typeface="B Yagut" panose="00000400000000000000" pitchFamily="2" charset="-78"/>
              </a:rPr>
              <a:t>مادران افسرده، مادری که حمایت اجتماعی ندارد یا جوان و یا تنها است.</a:t>
            </a:r>
          </a:p>
          <a:p>
            <a:pPr algn="just" rtl="1">
              <a:buFont typeface="Wingdings" pitchFamily="2" charset="2"/>
              <a:buChar char="ü"/>
            </a:pPr>
            <a:r>
              <a:rPr lang="fa-IR" sz="2400" dirty="0">
                <a:cs typeface="B Yagut" panose="00000400000000000000" pitchFamily="2" charset="-78"/>
              </a:rPr>
              <a:t>مادری که قصد دارد فرزندش را به فرزند خواندگی بسپارد. اگر پیش بینی شده که فرزندش بعد از زایمان نیاز به مراقبت ویژه خواهد داشت.</a:t>
            </a:r>
          </a:p>
          <a:p>
            <a:pPr algn="just" rtl="1">
              <a:buFont typeface="Wingdings" pitchFamily="2" charset="2"/>
              <a:buChar char="ü"/>
            </a:pPr>
            <a:r>
              <a:rPr lang="fa-IR" sz="2400" dirty="0">
                <a:cs typeface="B Yagut" panose="00000400000000000000" pitchFamily="2" charset="-78"/>
              </a:rPr>
              <a:t>مادران دارای کودکان دو یا چند قلو. این مادران به ملاقات بیشتر و تقویت اعتماد به نفس نیاز دارند.</a:t>
            </a:r>
          </a:p>
          <a:p>
            <a:pPr marL="0" indent="0" algn="just">
              <a:buNone/>
            </a:pPr>
            <a:endParaRPr lang="en-US" sz="2400" dirty="0">
              <a:cs typeface="B Yagut" panose="00000400000000000000" pitchFamily="2" charset="-78"/>
            </a:endParaRPr>
          </a:p>
        </p:txBody>
      </p:sp>
      <p:sp>
        <p:nvSpPr>
          <p:cNvPr id="6" name="Title 1"/>
          <p:cNvSpPr>
            <a:spLocks noGrp="1"/>
          </p:cNvSpPr>
          <p:nvPr>
            <p:ph type="title"/>
          </p:nvPr>
        </p:nvSpPr>
        <p:spPr>
          <a:xfrm>
            <a:off x="457200" y="457200"/>
            <a:ext cx="8229600" cy="914400"/>
          </a:xfrm>
        </p:spPr>
        <p:txBody>
          <a:bodyPr>
            <a:noAutofit/>
          </a:bodyPr>
          <a:lstStyle/>
          <a:p>
            <a:pPr marL="457200" indent="-457200" algn="r" rtl="1">
              <a:buFont typeface="Wingdings" panose="05000000000000000000" pitchFamily="2" charset="2"/>
              <a:buChar char="v"/>
            </a:pPr>
            <a:r>
              <a:rPr lang="fa-IR" sz="2800" b="1" dirty="0">
                <a:cs typeface="B Yagut" panose="00000400000000000000" pitchFamily="2" charset="-78"/>
              </a:rPr>
              <a:t>شناسایی مادران نیازمند ملاقات و</a:t>
            </a:r>
            <a:br>
              <a:rPr lang="fa-IR" sz="2800" b="1" dirty="0">
                <a:cs typeface="B Yagut" panose="00000400000000000000" pitchFamily="2" charset="-78"/>
              </a:rPr>
            </a:br>
            <a:r>
              <a:rPr lang="fa-IR" sz="2800" b="1" dirty="0">
                <a:cs typeface="B Yagut" panose="00000400000000000000" pitchFamily="2" charset="-78"/>
              </a:rPr>
              <a:t>حمایت بیشتربرای موفقیت در شیردهی</a:t>
            </a:r>
            <a:r>
              <a:rPr lang="en-US" sz="2800" b="1" dirty="0">
                <a:cs typeface="B Yagut" panose="00000400000000000000" pitchFamily="2" charset="-78"/>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9990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چگونگی تغذیه کودک با شیر مادر</a:t>
            </a:r>
            <a:r>
              <a:rPr lang="en-US" sz="3200" b="1" dirty="0">
                <a:cs typeface="B Yagut" panose="00000400000000000000" pitchFamily="2" charset="-78"/>
              </a:rPr>
              <a:t>:</a:t>
            </a:r>
            <a:endParaRPr lang="en-US" sz="3200" dirty="0">
              <a:cs typeface="B Yagut" pitchFamily="2" charset="-78"/>
            </a:endParaRPr>
          </a:p>
        </p:txBody>
      </p:sp>
      <p:sp>
        <p:nvSpPr>
          <p:cNvPr id="3" name="Content Placeholder 2"/>
          <p:cNvSpPr>
            <a:spLocks noGrp="1"/>
          </p:cNvSpPr>
          <p:nvPr>
            <p:ph idx="1"/>
          </p:nvPr>
        </p:nvSpPr>
        <p:spPr>
          <a:xfrm>
            <a:off x="500034" y="1357298"/>
            <a:ext cx="8229600" cy="4525963"/>
          </a:xfrm>
        </p:spPr>
        <p:txBody>
          <a:bodyPr>
            <a:normAutofit/>
          </a:bodyPr>
          <a:lstStyle/>
          <a:p>
            <a:pPr marL="0" indent="0" algn="just" rtl="1">
              <a:buNone/>
            </a:pPr>
            <a:r>
              <a:rPr lang="fa-IR" sz="2400" dirty="0">
                <a:cs typeface="B Yagut" panose="00000400000000000000" pitchFamily="2" charset="-78"/>
              </a:rPr>
              <a:t>شیر غلیظی که در اولین روزهای پس از زایمان ترشح میشود، آغوز یا ماک نامیده میشود. این شیر بسیار مفید است؛ هم مواد مغذی مهمی دارد و هم کودک را در برابر بیماریها مقاوم میکند. آغوز به تکامل و عملکرد بهتر روده نوزاد کمک میکند. عمل دفع را در نوزاد تحریک کرده و به خروج موادی که سبب زردی نوزاد میشوند، کمک میکند.</a:t>
            </a:r>
          </a:p>
          <a:p>
            <a:pPr marL="0" indent="0" algn="just" rtl="1">
              <a:buNone/>
            </a:pPr>
            <a:r>
              <a:rPr lang="fa-IR" sz="2400" dirty="0">
                <a:cs typeface="B Yagut" panose="00000400000000000000" pitchFamily="2" charset="-78"/>
              </a:rPr>
              <a:t>مقدار ترشح آغوز کم است، اما نیاز نوزاد هم به همین اندازه است. مادر نباید از کم بودن شیر در روزهای اول نگران شود و چیز دیگری (مثل جوشانده ها، آب قند یا شیر مصنوعی..). به نوزاد بدهد، با مکیدن مکرر نوزاد تولید شیر بیشتر میشود و جریان شیر برقرار میشود</a:t>
            </a:r>
          </a:p>
          <a:p>
            <a:pPr marL="0" indent="0" algn="just" rtl="1">
              <a:buNone/>
            </a:pPr>
            <a:r>
              <a:rPr lang="fa-IR" sz="2400" dirty="0">
                <a:cs typeface="B Yagut" panose="00000400000000000000" pitchFamily="2" charset="-78"/>
              </a:rPr>
              <a:t> </a:t>
            </a:r>
            <a:br>
              <a:rPr lang="fa-IR" sz="2400" dirty="0">
                <a:cs typeface="B Yagut" panose="00000400000000000000" pitchFamily="2" charset="-78"/>
              </a:rPr>
            </a:br>
            <a:endParaRPr lang="en-US" sz="24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98400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فواصل شیردادن به شیرخوار</a:t>
            </a:r>
            <a:r>
              <a:rPr lang="en-US" sz="3200" b="1" dirty="0">
                <a:cs typeface="B Yagut" panose="00000400000000000000" pitchFamily="2" charset="-78"/>
              </a:rPr>
              <a:t>:</a:t>
            </a:r>
          </a:p>
        </p:txBody>
      </p:sp>
      <p:sp>
        <p:nvSpPr>
          <p:cNvPr id="3" name="Content Placeholder 2"/>
          <p:cNvSpPr>
            <a:spLocks noGrp="1"/>
          </p:cNvSpPr>
          <p:nvPr>
            <p:ph idx="1"/>
          </p:nvPr>
        </p:nvSpPr>
        <p:spPr/>
        <p:txBody>
          <a:bodyPr>
            <a:normAutofit/>
          </a:bodyPr>
          <a:lstStyle/>
          <a:p>
            <a:pPr algn="just" rtl="1">
              <a:buFont typeface="Wingdings" pitchFamily="2" charset="2"/>
              <a:buChar char="ü"/>
            </a:pPr>
            <a:r>
              <a:rPr lang="fa-IR" sz="2300" dirty="0">
                <a:cs typeface="B Yagut" pitchFamily="2" charset="-78"/>
              </a:rPr>
              <a:t>شیردادن به کودک احتیاجی به برنامه ی منظم وزمانبندی ندارد. هر وقت کودک گرسنه است، چه روز، چه شب و با هر فاصله ای باید به او شیر داده شود.</a:t>
            </a:r>
          </a:p>
          <a:p>
            <a:pPr algn="just" rtl="1">
              <a:buFont typeface="Wingdings" pitchFamily="2" charset="2"/>
              <a:buChar char="ü"/>
            </a:pPr>
            <a:r>
              <a:rPr lang="fa-IR" sz="2300" dirty="0">
                <a:cs typeface="B Yagut" pitchFamily="2" charset="-78"/>
              </a:rPr>
              <a:t>شیردهی باید به طور مکرر برحسب میل و تقاضای شیرخوار حداقل 8-12بار در شبانه روز انجام شود.</a:t>
            </a:r>
          </a:p>
          <a:p>
            <a:pPr algn="just" rtl="1">
              <a:buFont typeface="Wingdings" pitchFamily="2" charset="2"/>
              <a:buChar char="ü"/>
            </a:pPr>
            <a:r>
              <a:rPr lang="fa-IR" sz="2300" dirty="0">
                <a:cs typeface="B Yagut" pitchFamily="2" charset="-78"/>
              </a:rPr>
              <a:t>تغذیه شبانه مهم است زیرا منجر به تولید بیشترهورمون پرولاکتین می شود که برای تولید شیرلازم است.</a:t>
            </a:r>
          </a:p>
          <a:p>
            <a:pPr marL="0" indent="0" algn="just" rtl="1">
              <a:buNone/>
            </a:pPr>
            <a:r>
              <a:rPr lang="fa-IR" sz="2500" dirty="0">
                <a:cs typeface="B Yagut" pitchFamily="2" charset="-78"/>
              </a:rPr>
              <a:t> </a:t>
            </a:r>
            <a:br>
              <a:rPr lang="fa-IR" sz="2500" dirty="0">
                <a:cs typeface="B Yagut" pitchFamily="2" charset="-78"/>
              </a:rPr>
            </a:br>
            <a:endParaRPr lang="en-US" sz="2500" dirty="0">
              <a:cs typeface="B Yagut" panose="00000400000000000000" pitchFamily="2" charset="-78"/>
            </a:endParaRPr>
          </a:p>
        </p:txBody>
      </p:sp>
      <p:pic>
        <p:nvPicPr>
          <p:cNvPr id="1026" name="Picture 2" descr="C:\Users\Yeti\Desktop\276.jpg"/>
          <p:cNvPicPr>
            <a:picLocks noChangeAspect="1" noChangeArrowheads="1"/>
          </p:cNvPicPr>
          <p:nvPr/>
        </p:nvPicPr>
        <p:blipFill>
          <a:blip r:embed="rId4"/>
          <a:srcRect/>
          <a:stretch>
            <a:fillRect/>
          </a:stretch>
        </p:blipFill>
        <p:spPr bwMode="auto">
          <a:xfrm>
            <a:off x="571472" y="3786190"/>
            <a:ext cx="4005697" cy="2500330"/>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3808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دفعات و مدت مکیدن شیرخوار</a:t>
            </a:r>
            <a:r>
              <a:rPr lang="en-US" sz="3200" b="1" dirty="0">
                <a:cs typeface="B Yagut" panose="00000400000000000000" pitchFamily="2" charset="-78"/>
              </a:rPr>
              <a:t>:</a:t>
            </a:r>
            <a:endParaRPr lang="en-US" sz="3200" b="1" dirty="0"/>
          </a:p>
        </p:txBody>
      </p:sp>
      <p:sp>
        <p:nvSpPr>
          <p:cNvPr id="3" name="Content Placeholder 2"/>
          <p:cNvSpPr>
            <a:spLocks noGrp="1"/>
          </p:cNvSpPr>
          <p:nvPr>
            <p:ph idx="1"/>
          </p:nvPr>
        </p:nvSpPr>
        <p:spPr>
          <a:xfrm>
            <a:off x="500034" y="1428736"/>
            <a:ext cx="8229600" cy="4525963"/>
          </a:xfrm>
        </p:spPr>
        <p:txBody>
          <a:bodyPr>
            <a:normAutofit/>
          </a:bodyPr>
          <a:lstStyle/>
          <a:p>
            <a:pPr algn="just" rtl="1">
              <a:buFont typeface="Wingdings" pitchFamily="2" charset="2"/>
              <a:buChar char="ü"/>
            </a:pPr>
            <a:r>
              <a:rPr lang="fa-IR" sz="2300" dirty="0">
                <a:cs typeface="B Yagut" panose="00000400000000000000" pitchFamily="2" charset="-78"/>
              </a:rPr>
              <a:t>هر چقدر شیرخوار پستان مادر را بیشتر مک بزند، تولید شیر هم بیشتر میشود. مکیدن صحیح ومکرر پستان در وضعیت صحیح مهمترین عامل افزایش شیرمادر است.</a:t>
            </a:r>
          </a:p>
          <a:p>
            <a:pPr algn="just" rtl="1">
              <a:buFont typeface="Wingdings" pitchFamily="2" charset="2"/>
              <a:buChar char="ü"/>
            </a:pPr>
            <a:r>
              <a:rPr lang="fa-IR" sz="2300" dirty="0">
                <a:cs typeface="B Yagut" panose="00000400000000000000" pitchFamily="2" charset="-78"/>
              </a:rPr>
              <a:t>اگر شیر ترشح شده در پستانها به طور مرتب تخلیه نشود به تدریج تولید وترشح شیر کم شده وقطع میشود پس دفعات ومدت مکیدن شیرخوار در هر وعده را نباید محدود کرد و حتی اگر شیرخوارمستقیم از پستان تغذیه نشود، باید مادر با دوشیدنهای مرتب پستانش را تخلیه کند تا شیر بیشتری تولید شود.</a:t>
            </a:r>
          </a:p>
          <a:p>
            <a:pPr algn="just" rtl="1">
              <a:buFont typeface="Wingdings" pitchFamily="2" charset="2"/>
              <a:buChar char="ü"/>
            </a:pPr>
            <a:r>
              <a:rPr lang="fa-IR" sz="2300" dirty="0">
                <a:cs typeface="B Yagut" panose="00000400000000000000" pitchFamily="2" charset="-78"/>
              </a:rPr>
              <a:t>پرهیز از دادن گول زنک و بطری به شیرخوار</a:t>
            </a:r>
          </a:p>
          <a:p>
            <a:pPr algn="just" rtl="1">
              <a:buNone/>
            </a:pPr>
            <a:r>
              <a:rPr lang="fa-IR" sz="2300" dirty="0">
                <a:cs typeface="B Yagut" panose="00000400000000000000" pitchFamily="2" charset="-78"/>
              </a:rPr>
              <a:t> </a:t>
            </a:r>
            <a:br>
              <a:rPr lang="fa-IR" sz="2300" dirty="0">
                <a:cs typeface="B Yagut" panose="00000400000000000000" pitchFamily="2" charset="-78"/>
              </a:rPr>
            </a:br>
            <a:endParaRPr lang="en-US" sz="2300" dirty="0">
              <a:cs typeface="B Yagut" panose="00000400000000000000" pitchFamily="2" charset="-78"/>
            </a:endParaRPr>
          </a:p>
        </p:txBody>
      </p:sp>
      <p:pic>
        <p:nvPicPr>
          <p:cNvPr id="2050" name="Picture 2" descr="C:\Users\Yeti\Desktop\76262_636206052249442909_l.jpg"/>
          <p:cNvPicPr>
            <a:picLocks noChangeAspect="1" noChangeArrowheads="1"/>
          </p:cNvPicPr>
          <p:nvPr/>
        </p:nvPicPr>
        <p:blipFill>
          <a:blip r:embed="rId4"/>
          <a:srcRect/>
          <a:stretch>
            <a:fillRect/>
          </a:stretch>
        </p:blipFill>
        <p:spPr bwMode="auto">
          <a:xfrm>
            <a:off x="428596" y="4286256"/>
            <a:ext cx="3214710" cy="2372764"/>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99306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مدت شیردادن در هر وعده به شیرخوار </a:t>
            </a:r>
            <a:r>
              <a:rPr lang="en-US" sz="3200" b="1" dirty="0">
                <a:cs typeface="B Yagut" panose="00000400000000000000" pitchFamily="2" charset="-78"/>
              </a:rPr>
              <a:t>:</a:t>
            </a:r>
            <a:endParaRPr lang="en-US" sz="3200" b="1" dirty="0"/>
          </a:p>
        </p:txBody>
      </p:sp>
      <p:sp>
        <p:nvSpPr>
          <p:cNvPr id="3" name="Content Placeholder 2"/>
          <p:cNvSpPr>
            <a:spLocks noGrp="1"/>
          </p:cNvSpPr>
          <p:nvPr>
            <p:ph idx="1"/>
          </p:nvPr>
        </p:nvSpPr>
        <p:spPr>
          <a:xfrm>
            <a:off x="457200" y="1295400"/>
            <a:ext cx="8229600" cy="4876800"/>
          </a:xfrm>
        </p:spPr>
        <p:txBody>
          <a:bodyPr>
            <a:noAutofit/>
          </a:bodyPr>
          <a:lstStyle/>
          <a:p>
            <a:pPr algn="just" rtl="1">
              <a:buFont typeface="Wingdings" pitchFamily="2" charset="2"/>
              <a:buChar char="ü"/>
            </a:pPr>
            <a:r>
              <a:rPr lang="fa-IR" sz="2400" dirty="0">
                <a:cs typeface="B Yagut" panose="00000400000000000000" pitchFamily="2" charset="-78"/>
              </a:rPr>
              <a:t>مدت مکیدن شیرخوار را نباید محدود کرد. به شیرخوار اجازه دهید مدت شیر خوردن را خودش تنظیم کند،باید اجازه داد شیرخوار تا هر وقت که میخواهد پستان را بمکد تاعلاوه بر شیر اولیه، شیر پسین که دارای چربی و پروتئین بیشتری بوده و در آخر وعده شیردهی ترشح می شود وبرای رشد او لازم است را دریافت کند و خود او پستان را رها کند. پس روش درست آن است که شیرخوار هر زمان و به هر مدت که مایل است شیر بخورد.</a:t>
            </a:r>
          </a:p>
          <a:p>
            <a:pPr algn="just" rtl="1">
              <a:buFont typeface="Wingdings" pitchFamily="2" charset="2"/>
              <a:buChar char="ü"/>
            </a:pPr>
            <a:r>
              <a:rPr lang="fa-IR" sz="2400" dirty="0">
                <a:cs typeface="B Yagut" panose="00000400000000000000" pitchFamily="2" charset="-78"/>
              </a:rPr>
              <a:t>تا زمان برقراری کامل شیر و اطمینان از مناسب بودن منحنی رشد،در هر نوبت باید از هر دو پستان به کودک شیر داد تا ترشح شیر درآنها تحریک شود. شیرخوار میتواند در هر نوبت یک پستان را تخلیه کند و به پستان دیگر گذاشته شود تا در صورت تمایل بمکد. در نوبت بعدی باید شروع تغذیه از پستانی باشد که کمتر مکیده شده است.</a:t>
            </a:r>
          </a:p>
          <a:p>
            <a:pPr algn="just" rtl="1">
              <a:buFont typeface="Wingdings" pitchFamily="2" charset="2"/>
              <a:buChar char="ü"/>
            </a:pPr>
            <a:r>
              <a:rPr lang="fa-IR" sz="2400" dirty="0">
                <a:cs typeface="B Yagut" panose="00000400000000000000" pitchFamily="2" charset="-78"/>
              </a:rPr>
              <a:t>مادر باید به نشانه های گرسنگی و سیری شیرخوار توجه کند.</a:t>
            </a:r>
            <a:endParaRPr lang="en-US" sz="2400" dirty="0">
              <a:cs typeface="B Yagut" panose="00000400000000000000" pitchFamily="2" charset="-78"/>
            </a:endParaRPr>
          </a:p>
          <a:p>
            <a:pPr algn="just" rtl="1">
              <a:buFont typeface="Courier New" pitchFamily="49" charset="0"/>
              <a:buChar char="o"/>
            </a:pPr>
            <a:endParaRPr lang="fa-IR" sz="24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7963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71480"/>
            <a:ext cx="8229600" cy="6096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نشانه های گرسنگی و سیری شیرخوار</a:t>
            </a:r>
            <a:endParaRPr lang="en-US" sz="3200" b="1" dirty="0">
              <a:cs typeface="B Yagut" pitchFamily="2" charset="-78"/>
            </a:endParaRPr>
          </a:p>
        </p:txBody>
      </p:sp>
      <p:sp>
        <p:nvSpPr>
          <p:cNvPr id="3" name="Content Placeholder 2"/>
          <p:cNvSpPr>
            <a:spLocks noGrp="1"/>
          </p:cNvSpPr>
          <p:nvPr>
            <p:ph idx="1"/>
          </p:nvPr>
        </p:nvSpPr>
        <p:spPr>
          <a:xfrm>
            <a:off x="642910" y="1285860"/>
            <a:ext cx="8229600" cy="4495800"/>
          </a:xfrm>
        </p:spPr>
        <p:txBody>
          <a:bodyPr>
            <a:noAutofit/>
          </a:bodyPr>
          <a:lstStyle/>
          <a:p>
            <a:pPr marL="0" indent="0" algn="just" rtl="1">
              <a:buNone/>
            </a:pPr>
            <a:r>
              <a:rPr lang="fa-IR" sz="2500" b="1" dirty="0">
                <a:cs typeface="B Yagut" panose="00000400000000000000" pitchFamily="2" charset="-78"/>
              </a:rPr>
              <a:t>نشانه های گرسنگی</a:t>
            </a:r>
          </a:p>
          <a:p>
            <a:pPr marL="0" indent="0" algn="just" rtl="1">
              <a:buNone/>
            </a:pPr>
            <a:r>
              <a:rPr lang="fa-IR" sz="2300" b="1" dirty="0">
                <a:cs typeface="B Yagut" panose="00000400000000000000" pitchFamily="2" charset="-78"/>
              </a:rPr>
              <a:t>1-علائم زودرس: </a:t>
            </a:r>
            <a:r>
              <a:rPr lang="fa-IR" sz="2300" dirty="0">
                <a:cs typeface="B Yagut" panose="00000400000000000000" pitchFamily="2" charset="-78"/>
              </a:rPr>
              <a:t>حرکت چشم ها، باز کردن دهان و بیرون آوردن زبان، حرکت سر و صداهای ظریف، مکیدن دست یا پتو یا ملحفه (یا هر چه که در تماس بادهان او قرار گیرد.) با دیدن این نشانه ها باید شیرخوار را به پستان گذاشت.</a:t>
            </a:r>
          </a:p>
        </p:txBody>
      </p:sp>
      <p:pic>
        <p:nvPicPr>
          <p:cNvPr id="3074" name="Picture 2" descr="C:\Users\Yeti\Desktop\174820_460.jpg"/>
          <p:cNvPicPr>
            <a:picLocks noChangeAspect="1" noChangeArrowheads="1"/>
          </p:cNvPicPr>
          <p:nvPr/>
        </p:nvPicPr>
        <p:blipFill>
          <a:blip r:embed="rId4"/>
          <a:srcRect/>
          <a:stretch>
            <a:fillRect/>
          </a:stretch>
        </p:blipFill>
        <p:spPr bwMode="auto">
          <a:xfrm>
            <a:off x="428595" y="3071810"/>
            <a:ext cx="4393437" cy="2928958"/>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1136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71480"/>
            <a:ext cx="8229600" cy="6096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نشانه های گرسنگی و سیری شیرخوار</a:t>
            </a:r>
            <a:r>
              <a:rPr lang="en-US" sz="3200" b="1" dirty="0">
                <a:cs typeface="B Yagut" panose="00000400000000000000" pitchFamily="2" charset="-78"/>
              </a:rPr>
              <a:t>:</a:t>
            </a:r>
          </a:p>
        </p:txBody>
      </p:sp>
      <p:sp>
        <p:nvSpPr>
          <p:cNvPr id="3" name="Content Placeholder 2"/>
          <p:cNvSpPr>
            <a:spLocks noGrp="1"/>
          </p:cNvSpPr>
          <p:nvPr>
            <p:ph idx="1"/>
          </p:nvPr>
        </p:nvSpPr>
        <p:spPr>
          <a:xfrm>
            <a:off x="642910" y="1285860"/>
            <a:ext cx="8229600" cy="4495800"/>
          </a:xfrm>
        </p:spPr>
        <p:txBody>
          <a:bodyPr>
            <a:noAutofit/>
          </a:bodyPr>
          <a:lstStyle/>
          <a:p>
            <a:pPr marL="0" indent="0" algn="just" rtl="1">
              <a:buNone/>
            </a:pPr>
            <a:r>
              <a:rPr lang="fa-IR" sz="2300" b="1" dirty="0">
                <a:cs typeface="B Yagut" panose="00000400000000000000" pitchFamily="2" charset="-78"/>
              </a:rPr>
              <a:t>2-علائم دیررس: </a:t>
            </a:r>
            <a:r>
              <a:rPr lang="fa-IR" sz="2300" dirty="0">
                <a:cs typeface="B Yagut" panose="00000400000000000000" pitchFamily="2" charset="-78"/>
              </a:rPr>
              <a:t>اگر او به موقع تغذیه نشود در مراحل بعدی سرش را به عقب وجلو می برد، اخم میکند(کمانه کردن) بی قرار است و ممکن است گریه کند ؛ و اگر پاسخی نشنود به خواب میرود یا آزرده خاطر میشود گریه کردن و قوس زدن مرحله بعدی است، نباید گذاشت شیرخوار از گرسنگی به این مرحله برسد.</a:t>
            </a:r>
          </a:p>
          <a:p>
            <a:pPr marL="0" indent="0" algn="just" rtl="1">
              <a:buNone/>
            </a:pPr>
            <a:r>
              <a:rPr lang="fa-IR" sz="2300" b="1" dirty="0">
                <a:cs typeface="B Yagut" panose="00000400000000000000" pitchFamily="2" charset="-78"/>
              </a:rPr>
              <a:t>شیرخوار وقتی سیر شود، شل و راحت شده و خود پستان را رها میکند. </a:t>
            </a:r>
            <a:endParaRPr lang="en-US" sz="2300" b="1" dirty="0">
              <a:cs typeface="B Yagut" panose="00000400000000000000" pitchFamily="2" charset="-78"/>
            </a:endParaRPr>
          </a:p>
        </p:txBody>
      </p:sp>
      <p:sp>
        <p:nvSpPr>
          <p:cNvPr id="4098" name="AutoShape 2" descr="https://honarehzendegi.com/resources/files/97/09/_%DA%A9%D9%88%D9%84%DB%8C%DA%A9-%D9%86%D9%88%D8%B2%D8%A7%D8%AF.jpg"/>
          <p:cNvSpPr>
            <a:spLocks noChangeAspect="1" noChangeArrowheads="1"/>
          </p:cNvSpPr>
          <p:nvPr/>
        </p:nvSpPr>
        <p:spPr bwMode="auto">
          <a:xfrm>
            <a:off x="8926513" y="-136525"/>
            <a:ext cx="296862" cy="296863"/>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4099" name="Picture 3" descr="C:\Users\Yeti\Desktop\_کولیک-نوزاد.jpg"/>
          <p:cNvPicPr>
            <a:picLocks noChangeAspect="1" noChangeArrowheads="1"/>
          </p:cNvPicPr>
          <p:nvPr/>
        </p:nvPicPr>
        <p:blipFill>
          <a:blip r:embed="rId4"/>
          <a:srcRect/>
          <a:stretch>
            <a:fillRect/>
          </a:stretch>
        </p:blipFill>
        <p:spPr bwMode="auto">
          <a:xfrm>
            <a:off x="357158" y="3471844"/>
            <a:ext cx="4286280" cy="2571767"/>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1136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چرا وضعیت صحیح بغل کردن و</a:t>
            </a:r>
            <a:br>
              <a:rPr lang="fa-IR" sz="3200" b="1" dirty="0">
                <a:cs typeface="B Yagut" panose="00000400000000000000" pitchFamily="2" charset="-78"/>
              </a:rPr>
            </a:br>
            <a:r>
              <a:rPr lang="fa-IR" sz="3200" b="1" dirty="0">
                <a:cs typeface="B Yagut" panose="00000400000000000000" pitchFamily="2" charset="-78"/>
              </a:rPr>
              <a:t> پستان گرفتن شیرخوار اهمیت دارد؟ </a:t>
            </a:r>
            <a:endParaRPr lang="en-US" sz="3200" b="1" dirty="0">
              <a:cs typeface="B Yagut" panose="00000400000000000000" pitchFamily="2" charset="-78"/>
            </a:endParaRPr>
          </a:p>
        </p:txBody>
      </p:sp>
      <p:sp>
        <p:nvSpPr>
          <p:cNvPr id="3" name="Content Placeholder 2"/>
          <p:cNvSpPr>
            <a:spLocks noGrp="1"/>
          </p:cNvSpPr>
          <p:nvPr>
            <p:ph idx="1"/>
          </p:nvPr>
        </p:nvSpPr>
        <p:spPr>
          <a:xfrm>
            <a:off x="457200" y="1752600"/>
            <a:ext cx="8077200" cy="3276600"/>
          </a:xfrm>
        </p:spPr>
        <p:txBody>
          <a:bodyPr>
            <a:noAutofit/>
          </a:bodyPr>
          <a:lstStyle/>
          <a:p>
            <a:pPr marL="0" indent="0" algn="just" rtl="1">
              <a:buNone/>
            </a:pPr>
            <a:r>
              <a:rPr lang="fa-IR" sz="2400" dirty="0">
                <a:cs typeface="B Yagut" panose="00000400000000000000" pitchFamily="2" charset="-78"/>
              </a:rPr>
              <a:t>همه مادران به طور طبیعی و غریزی علاقمند به تغذیه فرزندان خود با  شیر مادر هستند اما شیردهی و تغذیه شیرخوار با شیرمادر فرآیندی است که نیاز به آموختن و کسب مهارت های لازم دارد. یکی از نکات مهم و ضروری که مادران نیاز دارند بیاموزند وضعیت صحیح در آغوش گرفتن و به پستان گذاشتن شیرخوار است. </a:t>
            </a:r>
          </a:p>
          <a:p>
            <a:pPr marL="0" indent="0" algn="just" rtl="1">
              <a:buNone/>
            </a:pPr>
            <a:r>
              <a:rPr lang="fa-IR" sz="2400" dirty="0">
                <a:cs typeface="B Yagut" panose="00000400000000000000" pitchFamily="2" charset="-78"/>
              </a:rPr>
              <a:t/>
            </a:r>
            <a:br>
              <a:rPr lang="fa-IR" sz="2400" dirty="0">
                <a:cs typeface="B Yagut" panose="00000400000000000000" pitchFamily="2" charset="-78"/>
              </a:rPr>
            </a:br>
            <a:r>
              <a:rPr lang="fa-IR" sz="2400" dirty="0">
                <a:cs typeface="B Yagut" panose="00000400000000000000" pitchFamily="2" charset="-78"/>
              </a:rPr>
              <a:t/>
            </a:r>
            <a:br>
              <a:rPr lang="fa-IR" sz="2400" dirty="0">
                <a:cs typeface="B Yagut" panose="00000400000000000000" pitchFamily="2" charset="-78"/>
              </a:rPr>
            </a:br>
            <a:endParaRPr lang="en-US" sz="2400" dirty="0">
              <a:cs typeface="B Yagut" panose="00000400000000000000" pitchFamily="2" charset="-78"/>
            </a:endParaRPr>
          </a:p>
        </p:txBody>
      </p:sp>
      <p:pic>
        <p:nvPicPr>
          <p:cNvPr id="15361" name="Picture 1" descr="C:\Users\Yeti\Desktop\شیر-دادن-به-نوزاد-min-1.png"/>
          <p:cNvPicPr>
            <a:picLocks noChangeAspect="1" noChangeArrowheads="1"/>
          </p:cNvPicPr>
          <p:nvPr/>
        </p:nvPicPr>
        <p:blipFill>
          <a:blip r:embed="rId4"/>
          <a:srcRect/>
          <a:stretch>
            <a:fillRect/>
          </a:stretch>
        </p:blipFill>
        <p:spPr bwMode="auto">
          <a:xfrm>
            <a:off x="1643042" y="4071942"/>
            <a:ext cx="6074660" cy="2143140"/>
          </a:xfrm>
          <a:prstGeom prst="rect">
            <a:avLst/>
          </a:prstGeom>
          <a:noFill/>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4281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چرا وضعیت صحیح بغل کردن و</a:t>
            </a:r>
            <a:br>
              <a:rPr lang="fa-IR" sz="3200" b="1" dirty="0">
                <a:cs typeface="B Yagut" panose="00000400000000000000" pitchFamily="2" charset="-78"/>
              </a:rPr>
            </a:br>
            <a:r>
              <a:rPr lang="fa-IR" sz="3200" b="1" dirty="0">
                <a:cs typeface="B Yagut" panose="00000400000000000000" pitchFamily="2" charset="-78"/>
              </a:rPr>
              <a:t> پستان گرفتن شیرخوار اهمیت دارد؟ </a:t>
            </a:r>
            <a:endParaRPr lang="en-US" sz="3200" b="1" dirty="0">
              <a:cs typeface="B Yagut" panose="00000400000000000000" pitchFamily="2" charset="-78"/>
            </a:endParaRPr>
          </a:p>
        </p:txBody>
      </p:sp>
      <p:sp>
        <p:nvSpPr>
          <p:cNvPr id="3" name="Content Placeholder 2"/>
          <p:cNvSpPr>
            <a:spLocks noGrp="1"/>
          </p:cNvSpPr>
          <p:nvPr>
            <p:ph idx="1"/>
          </p:nvPr>
        </p:nvSpPr>
        <p:spPr>
          <a:xfrm>
            <a:off x="457200" y="1752600"/>
            <a:ext cx="8077200" cy="3276600"/>
          </a:xfrm>
        </p:spPr>
        <p:txBody>
          <a:bodyPr>
            <a:noAutofit/>
          </a:bodyPr>
          <a:lstStyle/>
          <a:p>
            <a:pPr marL="0" indent="0" algn="just" rtl="1">
              <a:buNone/>
            </a:pPr>
            <a:r>
              <a:rPr lang="fa-IR" sz="2400" dirty="0">
                <a:cs typeface="B Yagut" panose="00000400000000000000" pitchFamily="2" charset="-78"/>
              </a:rPr>
              <a:t>وضعیت نادرست شیردهی موجب بسیاری از مشکلات پستانی و شیردهی از جمله زخم، درد و شقاق نوک پستان، احتقان، دریافت کم شیر توسط شیرخوار و امتناع او از گرفتن پستان..... و در نتیجه شروع بی مورد تغذیه با شیرمصنوعی توسط مادر بجای رفع مشکل شیردهی و بالاخره محرومیت شیرخوار از شیرمادر میشود اگر نحوه در آغوش گرفتن شیرخوار و پستان گرفتن اومطلوب باشد مانع زخم شدن نوک پستان ها می شود و مکیدن صحیح کودک نیز تولید شیر را بیشتر  می کند.</a:t>
            </a:r>
            <a:endParaRPr lang="fa-IR" sz="2400" dirty="0"/>
          </a:p>
          <a:p>
            <a:pPr marL="0" indent="0" algn="just" rtl="1">
              <a:buNone/>
            </a:pPr>
            <a:endParaRPr lang="fa-IR" sz="2400" dirty="0">
              <a:cs typeface="B Yagut" panose="00000400000000000000" pitchFamily="2" charset="-78"/>
            </a:endParaRPr>
          </a:p>
          <a:p>
            <a:pPr marL="0" indent="0" algn="just" rtl="1">
              <a:buNone/>
            </a:pPr>
            <a:r>
              <a:rPr lang="fa-IR" sz="2400" dirty="0">
                <a:cs typeface="B Yagut" panose="00000400000000000000" pitchFamily="2" charset="-78"/>
              </a:rPr>
              <a:t/>
            </a:r>
            <a:br>
              <a:rPr lang="fa-IR" sz="2400" dirty="0">
                <a:cs typeface="B Yagut" panose="00000400000000000000" pitchFamily="2" charset="-78"/>
              </a:rPr>
            </a:br>
            <a:r>
              <a:rPr lang="fa-IR" sz="2400" dirty="0">
                <a:cs typeface="B Yagut" panose="00000400000000000000" pitchFamily="2" charset="-78"/>
              </a:rPr>
              <a:t/>
            </a:r>
            <a:br>
              <a:rPr lang="fa-IR" sz="2400" dirty="0">
                <a:cs typeface="B Yagut" panose="00000400000000000000" pitchFamily="2" charset="-78"/>
              </a:rPr>
            </a:br>
            <a:endParaRPr lang="en-US" sz="24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64281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884238"/>
          </a:xfrm>
        </p:spPr>
        <p:txBody>
          <a:bodyPr>
            <a:normAutofit/>
          </a:bodyPr>
          <a:lstStyle/>
          <a:p>
            <a:r>
              <a:rPr lang="fa-IR" sz="3200" b="1" dirty="0">
                <a:cs typeface="B Yagut" panose="00000400000000000000" pitchFamily="2" charset="-78"/>
              </a:rPr>
              <a:t>اهداف آموزشی :</a:t>
            </a:r>
            <a:endParaRPr lang="en-US" sz="3200" dirty="0"/>
          </a:p>
        </p:txBody>
      </p:sp>
      <p:sp>
        <p:nvSpPr>
          <p:cNvPr id="3" name="Content Placeholder 2"/>
          <p:cNvSpPr>
            <a:spLocks noGrp="1"/>
          </p:cNvSpPr>
          <p:nvPr>
            <p:ph idx="1"/>
          </p:nvPr>
        </p:nvSpPr>
        <p:spPr>
          <a:xfrm>
            <a:off x="533400" y="1371600"/>
            <a:ext cx="8077200" cy="4495800"/>
          </a:xfrm>
        </p:spPr>
        <p:txBody>
          <a:bodyPr>
            <a:noAutofit/>
          </a:bodyPr>
          <a:lstStyle/>
          <a:p>
            <a:pPr algn="just" rtl="1">
              <a:spcBef>
                <a:spcPts val="600"/>
              </a:spcBef>
              <a:buFont typeface="Wingdings" pitchFamily="2" charset="2"/>
              <a:buChar char="ü"/>
            </a:pPr>
            <a:r>
              <a:rPr lang="fa-IR" sz="2300" dirty="0">
                <a:cs typeface="B Yagut" panose="00000400000000000000" pitchFamily="2" charset="-78"/>
              </a:rPr>
              <a:t>حداکثر 4 مورد از مزایای زود شروع کردن تغذیه با شیرمادر در ساعت اول تولد را توضیح دهد. </a:t>
            </a:r>
          </a:p>
          <a:p>
            <a:pPr algn="just" rtl="1">
              <a:spcBef>
                <a:spcPts val="600"/>
              </a:spcBef>
              <a:buFont typeface="Wingdings" pitchFamily="2" charset="2"/>
              <a:buChar char="ü"/>
            </a:pPr>
            <a:r>
              <a:rPr lang="fa-IR" sz="2300" dirty="0">
                <a:cs typeface="B Yagut" panose="00000400000000000000" pitchFamily="2" charset="-78"/>
              </a:rPr>
              <a:t>حداکثر 5 مورد از مزایای اهمیت هم اتاقی مادر و شیرخوار را توضیح دهد. </a:t>
            </a:r>
          </a:p>
          <a:p>
            <a:pPr algn="just" rtl="1">
              <a:spcBef>
                <a:spcPts val="600"/>
              </a:spcBef>
              <a:buFont typeface="Wingdings" pitchFamily="2" charset="2"/>
              <a:buChar char="ü"/>
            </a:pPr>
            <a:r>
              <a:rPr lang="fa-IR" sz="2300" dirty="0">
                <a:cs typeface="B Yagut" panose="00000400000000000000" pitchFamily="2" charset="-78"/>
              </a:rPr>
              <a:t>آماده کردن مادر باردار برای شیردهی و حمایت از او را مفصل توضیح دهد. </a:t>
            </a:r>
          </a:p>
          <a:p>
            <a:pPr algn="just" rtl="1">
              <a:spcBef>
                <a:spcPts val="600"/>
              </a:spcBef>
              <a:buFont typeface="Wingdings" pitchFamily="2" charset="2"/>
              <a:buChar char="ü"/>
            </a:pPr>
            <a:r>
              <a:rPr lang="fa-IR" sz="2300" dirty="0">
                <a:cs typeface="B Yagut" panose="00000400000000000000" pitchFamily="2" charset="-78"/>
              </a:rPr>
              <a:t>مادران نیازمند ملاقات و حمایت بیشتر برای موفقیت در شیردهی را نام ببرد و نحوه کمک به هر گروه را جداگانه توضیح دهد. </a:t>
            </a:r>
          </a:p>
          <a:p>
            <a:pPr algn="just" rtl="1">
              <a:spcBef>
                <a:spcPts val="600"/>
              </a:spcBef>
              <a:buFont typeface="Wingdings" pitchFamily="2" charset="2"/>
              <a:buChar char="ü"/>
            </a:pPr>
            <a:r>
              <a:rPr lang="fa-IR" sz="2300" dirty="0">
                <a:cs typeface="B Yagut" panose="00000400000000000000" pitchFamily="2" charset="-78"/>
              </a:rPr>
              <a:t>حداقل 3 مورد از مزایای کلستروم را بیان نماید. </a:t>
            </a:r>
          </a:p>
          <a:p>
            <a:pPr algn="just" rtl="1">
              <a:spcBef>
                <a:spcPts val="600"/>
              </a:spcBef>
              <a:buFont typeface="Wingdings" pitchFamily="2" charset="2"/>
              <a:buChar char="ü"/>
            </a:pPr>
            <a:r>
              <a:rPr lang="fa-IR" sz="2300" dirty="0">
                <a:cs typeface="B Yagut" panose="00000400000000000000" pitchFamily="2" charset="-78"/>
              </a:rPr>
              <a:t>در مورد فواصل شیر دادن، دفعات و مکیدن شیرخوار توضیح دهد. </a:t>
            </a:r>
          </a:p>
          <a:p>
            <a:pPr algn="just" rtl="1">
              <a:spcBef>
                <a:spcPts val="600"/>
              </a:spcBef>
              <a:buFont typeface="Wingdings" pitchFamily="2" charset="2"/>
              <a:buChar char="ü"/>
            </a:pPr>
            <a:r>
              <a:rPr lang="fa-IR" sz="2300" dirty="0">
                <a:cs typeface="B Yagut" panose="00000400000000000000" pitchFamily="2" charset="-78"/>
              </a:rPr>
              <a:t>همه علائم سیری و گرسنگی در نوزاد را توضیح دهد.</a:t>
            </a:r>
          </a:p>
          <a:p>
            <a:pPr algn="just" rtl="1">
              <a:spcBef>
                <a:spcPts val="600"/>
              </a:spcBef>
              <a:buFont typeface="Wingdings" pitchFamily="2" charset="2"/>
              <a:buChar char="ü"/>
            </a:pPr>
            <a:r>
              <a:rPr lang="fa-IR" sz="2300" dirty="0">
                <a:cs typeface="B Yagut" panose="00000400000000000000" pitchFamily="2" charset="-78"/>
              </a:rPr>
              <a:t>نحوه صحیح بغل کردن و شیردادن را توضیح دهد.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76617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چرا وضعیت صحیح بغل کردن و</a:t>
            </a:r>
            <a:br>
              <a:rPr lang="fa-IR" sz="3200" b="1" dirty="0">
                <a:cs typeface="B Yagut" panose="00000400000000000000" pitchFamily="2" charset="-78"/>
              </a:rPr>
            </a:br>
            <a:r>
              <a:rPr lang="fa-IR" sz="3200" b="1" dirty="0">
                <a:cs typeface="B Yagut" panose="00000400000000000000" pitchFamily="2" charset="-78"/>
              </a:rPr>
              <a:t> پستان گرفتن شیرخوار اهمیت دارد؟ </a:t>
            </a:r>
            <a:endParaRPr lang="en-US" sz="3200" b="1" dirty="0"/>
          </a:p>
        </p:txBody>
      </p:sp>
      <p:sp>
        <p:nvSpPr>
          <p:cNvPr id="3" name="Content Placeholder 2"/>
          <p:cNvSpPr>
            <a:spLocks noGrp="1"/>
          </p:cNvSpPr>
          <p:nvPr>
            <p:ph idx="1"/>
          </p:nvPr>
        </p:nvSpPr>
        <p:spPr>
          <a:xfrm>
            <a:off x="381000" y="1752600"/>
            <a:ext cx="8229600" cy="4525963"/>
          </a:xfrm>
        </p:spPr>
        <p:txBody>
          <a:bodyPr>
            <a:normAutofit/>
          </a:bodyPr>
          <a:lstStyle/>
          <a:p>
            <a:pPr marL="0" indent="0" algn="just" rtl="1">
              <a:buNone/>
            </a:pPr>
            <a:r>
              <a:rPr lang="fa-IR" sz="2500" dirty="0">
                <a:cs typeface="B Yagut" panose="00000400000000000000" pitchFamily="2" charset="-78"/>
              </a:rPr>
              <a:t>مادرانی که به طور مداوم دچار زخم نوک پستان یا ماستیت می شوند یا شیرخوار به کندی وزن اضافه می کند ممکن است به دلیل نحوه نادرست در آغوش گرفتن و شیردادن باشد اگر نوزاد سالمی که به موقع متولد شده، در آغوش مادر قرار گیرد سه رفلكس يا بازتاب اصلی خواهد داشت که    عبارتند از : </a:t>
            </a:r>
          </a:p>
          <a:p>
            <a:pPr algn="just" rtl="1">
              <a:buFont typeface="Courier New" pitchFamily="49" charset="0"/>
              <a:buChar char="o"/>
            </a:pPr>
            <a:r>
              <a:rPr lang="fa-IR" sz="2500" dirty="0">
                <a:cs typeface="B Yagut" panose="00000400000000000000" pitchFamily="2" charset="-78"/>
              </a:rPr>
              <a:t>رفلكس </a:t>
            </a:r>
            <a:r>
              <a:rPr lang="en-US" sz="2500" dirty="0">
                <a:latin typeface="Times New Roman" pitchFamily="18" charset="0"/>
                <a:cs typeface="Times New Roman" pitchFamily="18" charset="0"/>
              </a:rPr>
              <a:t>Rooting</a:t>
            </a:r>
            <a:r>
              <a:rPr lang="fa-IR" sz="2500" dirty="0">
                <a:cs typeface="B Yagut" panose="00000400000000000000" pitchFamily="2" charset="-78"/>
              </a:rPr>
              <a:t> يا بازتاب جستجو،</a:t>
            </a:r>
          </a:p>
          <a:p>
            <a:pPr algn="just" rtl="1">
              <a:buFont typeface="Courier New" pitchFamily="49" charset="0"/>
              <a:buChar char="o"/>
            </a:pPr>
            <a:r>
              <a:rPr lang="fa-IR" sz="2500" dirty="0">
                <a:cs typeface="B Yagut" panose="00000400000000000000" pitchFamily="2" charset="-78"/>
              </a:rPr>
              <a:t>رفلكس </a:t>
            </a:r>
            <a:r>
              <a:rPr lang="en-US" sz="2500" dirty="0">
                <a:latin typeface="Times New Roman" pitchFamily="18" charset="0"/>
                <a:cs typeface="Times New Roman" pitchFamily="18" charset="0"/>
              </a:rPr>
              <a:t>Sucking</a:t>
            </a:r>
            <a:r>
              <a:rPr lang="fa-IR" sz="2500" dirty="0">
                <a:cs typeface="B Yagut" panose="00000400000000000000" pitchFamily="2" charset="-78"/>
              </a:rPr>
              <a:t> یا بازتاب مكیدن، </a:t>
            </a:r>
          </a:p>
          <a:p>
            <a:pPr algn="just" rtl="1">
              <a:buFont typeface="Courier New" pitchFamily="49" charset="0"/>
              <a:buChar char="o"/>
            </a:pPr>
            <a:r>
              <a:rPr lang="fa-IR" sz="2500" dirty="0">
                <a:cs typeface="B Yagut" panose="00000400000000000000" pitchFamily="2" charset="-78"/>
              </a:rPr>
              <a:t>رفلكس </a:t>
            </a:r>
            <a:r>
              <a:rPr lang="en-US" sz="2500" dirty="0">
                <a:latin typeface="Times New Roman" pitchFamily="18" charset="0"/>
                <a:cs typeface="Times New Roman" pitchFamily="18" charset="0"/>
              </a:rPr>
              <a:t>swallowing</a:t>
            </a:r>
            <a:r>
              <a:rPr lang="fa-IR" sz="2500" dirty="0">
                <a:cs typeface="B Yagut" panose="00000400000000000000" pitchFamily="2" charset="-78"/>
              </a:rPr>
              <a:t> یا بازتاب بلعیدن</a:t>
            </a:r>
          </a:p>
          <a:p>
            <a:pPr marL="0" indent="0" algn="just" rtl="1">
              <a:buNone/>
            </a:pPr>
            <a:r>
              <a:rPr lang="fa-IR" sz="2500" dirty="0">
                <a:cs typeface="B Yagut" panose="00000400000000000000" pitchFamily="2" charset="-78"/>
              </a:rPr>
              <a:t> </a:t>
            </a:r>
            <a:br>
              <a:rPr lang="fa-IR" sz="2500" dirty="0">
                <a:cs typeface="B Yagut" panose="00000400000000000000" pitchFamily="2" charset="-78"/>
              </a:rPr>
            </a:br>
            <a:endParaRPr lang="en-US" sz="2500" dirty="0">
              <a:cs typeface="B Yagut" panose="00000400000000000000" pitchFamily="2" charset="-78"/>
            </a:endParaRPr>
          </a:p>
          <a:p>
            <a:pPr marL="0" indent="0" algn="just" rtl="1">
              <a:buNone/>
            </a:pPr>
            <a:endParaRPr lang="en-US" sz="2500"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78067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1"/>
            <a:ext cx="8229600" cy="4038599"/>
          </a:xfrm>
        </p:spPr>
        <p:txBody>
          <a:bodyPr>
            <a:noAutofit/>
          </a:bodyPr>
          <a:lstStyle/>
          <a:p>
            <a:pPr marL="0" indent="0" algn="just" rtl="1">
              <a:buNone/>
            </a:pPr>
            <a:r>
              <a:rPr lang="fa-IR" sz="2300" dirty="0">
                <a:cs typeface="B Yagut" pitchFamily="2" charset="-78"/>
              </a:rPr>
              <a:t>هنگامی که شیئی با لب يا گونه نوزاد تماس پیدا کند نوزاد دهان خود را باز می کند و سر خود را براي پیدا کردن آن می چرخاند و زبان خود را پائین وجلو می آورد. اين رفلكس، </a:t>
            </a:r>
            <a:r>
              <a:rPr lang="en-US" sz="2300" dirty="0">
                <a:latin typeface="Times New Roman" pitchFamily="18" charset="0"/>
                <a:cs typeface="Times New Roman" pitchFamily="18" charset="0"/>
              </a:rPr>
              <a:t>Rooting</a:t>
            </a:r>
            <a:r>
              <a:rPr lang="fa-IR" sz="2300" dirty="0">
                <a:cs typeface="B Yagut" pitchFamily="2" charset="-78"/>
              </a:rPr>
              <a:t> یا بازتاب جستجو نامیده می شود. به طور طبیعی، نوزاد پستان را جستجو می کند.</a:t>
            </a:r>
          </a:p>
          <a:p>
            <a:pPr marL="0" indent="0" algn="just" rtl="1">
              <a:buNone/>
            </a:pPr>
            <a:r>
              <a:rPr lang="fa-IR" sz="2300" dirty="0">
                <a:cs typeface="B Yagut" pitchFamily="2" charset="-78"/>
              </a:rPr>
              <a:t>هنگامی که چیزي داخل دهان شیرخوار می شود و با کام او تماس پیدا             میکند، او شروع به مكیدن آن می کند.اين رفلكس، </a:t>
            </a:r>
            <a:r>
              <a:rPr lang="en-US" sz="2300" dirty="0">
                <a:latin typeface="Times New Roman" pitchFamily="18" charset="0"/>
                <a:cs typeface="Times New Roman" pitchFamily="18" charset="0"/>
              </a:rPr>
              <a:t>Sucking</a:t>
            </a:r>
            <a:r>
              <a:rPr lang="fa-IR" sz="2300" dirty="0">
                <a:cs typeface="B Yagut" pitchFamily="2" charset="-78"/>
              </a:rPr>
              <a:t> یا بازتاب مكیدن</a:t>
            </a:r>
            <a:br>
              <a:rPr lang="fa-IR" sz="2300" dirty="0">
                <a:cs typeface="B Yagut" pitchFamily="2" charset="-78"/>
              </a:rPr>
            </a:br>
            <a:r>
              <a:rPr lang="fa-IR" sz="2300" dirty="0">
                <a:cs typeface="B Yagut" pitchFamily="2" charset="-78"/>
              </a:rPr>
              <a:t>نامیده می شود.</a:t>
            </a:r>
          </a:p>
          <a:p>
            <a:pPr marL="0" indent="0" algn="just" rtl="1">
              <a:buNone/>
            </a:pPr>
            <a:r>
              <a:rPr lang="fa-IR" sz="2300" dirty="0">
                <a:cs typeface="B Yagut" pitchFamily="2" charset="-78"/>
              </a:rPr>
              <a:t>هنگامی که دهان شیرخوار با شیر پر می شود آن را می بلعد. اين رفلكس،</a:t>
            </a:r>
            <a:br>
              <a:rPr lang="fa-IR" sz="2300" dirty="0">
                <a:cs typeface="B Yagut" pitchFamily="2" charset="-78"/>
              </a:rPr>
            </a:br>
            <a:r>
              <a:rPr lang="en-US" sz="2300" dirty="0">
                <a:latin typeface="Times New Roman" pitchFamily="18" charset="0"/>
                <a:cs typeface="Times New Roman" pitchFamily="18" charset="0"/>
              </a:rPr>
              <a:t>swallowing</a:t>
            </a:r>
            <a:r>
              <a:rPr lang="fa-IR" sz="2300" dirty="0">
                <a:cs typeface="B Yagut" pitchFamily="2" charset="-78"/>
              </a:rPr>
              <a:t> یا بازتاب بلعیدن نامیده می شود .تمامی اين رفلكس ها به طور خودکار و بدون اين که نوزاد هیچ آموزشی دراين زمینه ديده باشد انجام               می گیرند.</a:t>
            </a:r>
          </a:p>
          <a:p>
            <a:pPr marL="0" indent="0" algn="just" rtl="1">
              <a:buNone/>
            </a:pPr>
            <a:r>
              <a:rPr lang="fa-IR" sz="2300" dirty="0">
                <a:cs typeface="B Yagut" pitchFamily="2" charset="-78"/>
              </a:rPr>
              <a:t> . </a:t>
            </a:r>
            <a:br>
              <a:rPr lang="fa-IR" sz="2300" dirty="0">
                <a:cs typeface="B Yagut" pitchFamily="2" charset="-78"/>
              </a:rPr>
            </a:br>
            <a:endParaRPr lang="en-US" sz="2300" dirty="0">
              <a:cs typeface="B Yagut" pitchFamily="2" charset="-78"/>
            </a:endParaRPr>
          </a:p>
        </p:txBody>
      </p:sp>
      <p:sp>
        <p:nvSpPr>
          <p:cNvPr id="5" name="Title 1"/>
          <p:cNvSpPr>
            <a:spLocks noGrp="1"/>
          </p:cNvSpPr>
          <p:nvPr>
            <p:ph type="title"/>
          </p:nvPr>
        </p:nvSpPr>
        <p:spPr>
          <a:xfrm>
            <a:off x="457200" y="457200"/>
            <a:ext cx="8229600" cy="10668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چرا وضعیت صحیح بغل کردن و</a:t>
            </a:r>
            <a:br>
              <a:rPr lang="fa-IR" sz="3200" b="1" dirty="0">
                <a:cs typeface="B Yagut" panose="00000400000000000000" pitchFamily="2" charset="-78"/>
              </a:rPr>
            </a:br>
            <a:r>
              <a:rPr lang="fa-IR" sz="3200" b="1" dirty="0">
                <a:cs typeface="B Yagut" panose="00000400000000000000" pitchFamily="2" charset="-78"/>
              </a:rPr>
              <a:t> پستان گرفتن شیرخوار اهمیت دارد؟ </a:t>
            </a:r>
            <a:endParaRPr lang="en-US" sz="32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37974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153400" cy="3657600"/>
          </a:xfrm>
        </p:spPr>
        <p:txBody>
          <a:bodyPr>
            <a:normAutofit/>
          </a:bodyPr>
          <a:lstStyle/>
          <a:p>
            <a:pPr marL="0" indent="0" algn="just" rtl="1">
              <a:buNone/>
            </a:pPr>
            <a:r>
              <a:rPr lang="fa-IR" sz="2500" dirty="0">
                <a:cs typeface="B Yagut" pitchFamily="2" charset="-78"/>
              </a:rPr>
              <a:t>اگر نوزاد سالمی که به موقع متولد شده، در آغوش مادر قرارگیرد توانایی جستجوی پستان، مکیدن و بلعیدن شیر(قورت دادن) را دارد ولی باید به او بیاموزید که چگونه پستان رادردهان بگیرد.</a:t>
            </a:r>
          </a:p>
          <a:p>
            <a:pPr marL="0" indent="0" algn="just" rtl="1">
              <a:buNone/>
            </a:pPr>
            <a:r>
              <a:rPr lang="fa-IR" sz="2500" b="1" dirty="0">
                <a:cs typeface="B Yagut" pitchFamily="2" charset="-78"/>
              </a:rPr>
              <a:t>کسب مهارت: </a:t>
            </a:r>
            <a:r>
              <a:rPr lang="fa-IR" sz="2500" dirty="0">
                <a:cs typeface="B Yagut" pitchFamily="2" charset="-78"/>
              </a:rPr>
              <a:t>مادر نحوه بغل کردن شیرخوار هنگام شیرخوردن، و شیرخوار نحوه پستان گرفتن را می آموزد.</a:t>
            </a:r>
          </a:p>
          <a:p>
            <a:pPr marL="0" indent="0" algn="just" rtl="1">
              <a:buNone/>
            </a:pPr>
            <a:r>
              <a:rPr lang="fa-IR" sz="2500" dirty="0">
                <a:cs typeface="B Yagut" pitchFamily="2" charset="-78"/>
              </a:rPr>
              <a:t/>
            </a:r>
            <a:br>
              <a:rPr lang="fa-IR" sz="2500" dirty="0">
                <a:cs typeface="B Yagut" pitchFamily="2" charset="-78"/>
              </a:rPr>
            </a:br>
            <a:endParaRPr lang="en-US" sz="2500" dirty="0">
              <a:cs typeface="B Yagut" pitchFamily="2" charset="-78"/>
            </a:endParaRPr>
          </a:p>
        </p:txBody>
      </p:sp>
      <p:sp>
        <p:nvSpPr>
          <p:cNvPr id="5" name="Title 1"/>
          <p:cNvSpPr>
            <a:spLocks noGrp="1"/>
          </p:cNvSpPr>
          <p:nvPr>
            <p:ph type="title"/>
          </p:nvPr>
        </p:nvSpPr>
        <p:spPr>
          <a:xfrm>
            <a:off x="457200" y="457200"/>
            <a:ext cx="8229600" cy="1066800"/>
          </a:xfrm>
        </p:spPr>
        <p:txBody>
          <a:bodyPr>
            <a:noAutofit/>
          </a:bodyPr>
          <a:lstStyle/>
          <a:p>
            <a:pPr marL="457200" indent="-457200" algn="r" rtl="1">
              <a:buFont typeface="Wingdings" panose="05000000000000000000" pitchFamily="2" charset="2"/>
              <a:buChar char="v"/>
            </a:pPr>
            <a:r>
              <a:rPr lang="fa-IR" sz="3200" b="1" dirty="0">
                <a:cs typeface="B Yagut" panose="00000400000000000000" pitchFamily="2" charset="-78"/>
              </a:rPr>
              <a:t>چرا وضعیت صحیح بغل کردن و</a:t>
            </a:r>
            <a:br>
              <a:rPr lang="fa-IR" sz="3200" b="1" dirty="0">
                <a:cs typeface="B Yagut" panose="00000400000000000000" pitchFamily="2" charset="-78"/>
              </a:rPr>
            </a:br>
            <a:r>
              <a:rPr lang="fa-IR" sz="3200" b="1" dirty="0">
                <a:cs typeface="B Yagut" panose="00000400000000000000" pitchFamily="2" charset="-78"/>
              </a:rPr>
              <a:t> پستان گرفتن شیرخوار اهمیت دارد؟ </a:t>
            </a:r>
            <a:endParaRPr lang="en-US" sz="3200" b="1"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79670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8596" y="571480"/>
            <a:ext cx="8229600" cy="1143000"/>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خلاصه مطالب و نتیجه گیری</a:t>
            </a:r>
            <a:r>
              <a:rPr lang="en-US" sz="3200" b="1" dirty="0">
                <a:cs typeface="B Yagut" panose="00000400000000000000" pitchFamily="2" charset="-78"/>
              </a:rPr>
              <a:t>:</a:t>
            </a:r>
          </a:p>
        </p:txBody>
      </p:sp>
      <p:sp>
        <p:nvSpPr>
          <p:cNvPr id="8" name="Content Placeholder 7"/>
          <p:cNvSpPr>
            <a:spLocks noGrp="1"/>
          </p:cNvSpPr>
          <p:nvPr>
            <p:ph idx="1"/>
          </p:nvPr>
        </p:nvSpPr>
        <p:spPr>
          <a:xfrm>
            <a:off x="500034" y="2071678"/>
            <a:ext cx="8458200" cy="3343284"/>
          </a:xfrm>
        </p:spPr>
        <p:txBody>
          <a:bodyPr>
            <a:noAutofit/>
          </a:bodyPr>
          <a:lstStyle/>
          <a:p>
            <a:pPr algn="just" rtl="1">
              <a:spcBef>
                <a:spcPts val="0"/>
              </a:spcBef>
              <a:buFont typeface="Wingdings" pitchFamily="2" charset="2"/>
              <a:buChar char="v"/>
            </a:pPr>
            <a:r>
              <a:rPr lang="fa-IR" sz="2300" dirty="0">
                <a:cs typeface="B Yagut" panose="00000400000000000000" pitchFamily="2" charset="-78"/>
              </a:rPr>
              <a:t>زمان مرخصی زایمان مادران شاغل به 9 ماه و پاس ساعتی تا 6 سالگی فرزند 1ساعت در روز تغییر کرده است.</a:t>
            </a:r>
          </a:p>
          <a:p>
            <a:pPr algn="just" rtl="1">
              <a:spcBef>
                <a:spcPts val="0"/>
              </a:spcBef>
              <a:buFont typeface="Wingdings" pitchFamily="2" charset="2"/>
              <a:buChar char="v"/>
            </a:pPr>
            <a:r>
              <a:rPr lang="fa-IR" sz="2300" dirty="0">
                <a:cs typeface="B Yagut" panose="00000400000000000000" pitchFamily="2" charset="-78"/>
              </a:rPr>
              <a:t>بیمارستان دوستدار کودک بایستی اقدامات 10 گام را برای شیردهی موفق مادران اجرا کنند. </a:t>
            </a:r>
          </a:p>
          <a:p>
            <a:pPr algn="just" rtl="1">
              <a:spcBef>
                <a:spcPts val="0"/>
              </a:spcBef>
              <a:buFont typeface="Wingdings" pitchFamily="2" charset="2"/>
              <a:buChar char="v"/>
            </a:pPr>
            <a:r>
              <a:rPr lang="fa-IR" sz="2300" dirty="0">
                <a:cs typeface="B Yagut" panose="00000400000000000000" pitchFamily="2" charset="-78"/>
              </a:rPr>
              <a:t>تماس پوست با پوست در ساعت اول پس از تولد باعث گرم نگه داشتن نوزاد می شود،از مرگ ومیر شیرخواران پیشگیری می کند وسبب آرامش مادر ونوزاد می شود.</a:t>
            </a:r>
          </a:p>
        </p:txBody>
      </p:sp>
    </p:spTree>
    <p:extLst>
      <p:ext uri="{BB962C8B-B14F-4D97-AF65-F5344CB8AC3E}">
        <p14:creationId xmlns:p14="http://schemas.microsoft.com/office/powerpoint/2010/main" val="1937584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0034" y="500042"/>
            <a:ext cx="8229600" cy="1143000"/>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خلاصه مطالب و نتیجه گیری</a:t>
            </a:r>
            <a:r>
              <a:rPr lang="en-US" sz="3200" b="1" dirty="0">
                <a:cs typeface="B Yagut" panose="00000400000000000000" pitchFamily="2" charset="-78"/>
              </a:rPr>
              <a:t>:</a:t>
            </a:r>
          </a:p>
        </p:txBody>
      </p:sp>
      <p:sp>
        <p:nvSpPr>
          <p:cNvPr id="8" name="Content Placeholder 7"/>
          <p:cNvSpPr>
            <a:spLocks noGrp="1"/>
          </p:cNvSpPr>
          <p:nvPr>
            <p:ph idx="1"/>
          </p:nvPr>
        </p:nvSpPr>
        <p:spPr>
          <a:xfrm>
            <a:off x="428596" y="1857364"/>
            <a:ext cx="8458200" cy="3771912"/>
          </a:xfrm>
        </p:spPr>
        <p:txBody>
          <a:bodyPr>
            <a:noAutofit/>
          </a:bodyPr>
          <a:lstStyle/>
          <a:p>
            <a:pPr algn="just" rtl="1">
              <a:spcBef>
                <a:spcPts val="0"/>
              </a:spcBef>
              <a:buFont typeface="Wingdings" pitchFamily="2" charset="2"/>
              <a:buChar char="v"/>
            </a:pPr>
            <a:r>
              <a:rPr lang="fa-IR" sz="2300" dirty="0">
                <a:cs typeface="B Yagut" panose="00000400000000000000" pitchFamily="2" charset="-78"/>
              </a:rPr>
              <a:t>شروع تغذیه با شیرمادر در ساعت اول تولد مزایای زیادی دارد از جمله مادر و نوزاد از نظر عاطفی به هم نزدیک می شوند ،بازتاب مکیدن بکار می افتد، باعث خروج جفت و کاهش خونریزی می شود. </a:t>
            </a:r>
          </a:p>
          <a:p>
            <a:pPr algn="just" rtl="1">
              <a:spcBef>
                <a:spcPts val="0"/>
              </a:spcBef>
              <a:buFont typeface="Wingdings" pitchFamily="2" charset="2"/>
              <a:buChar char="v"/>
            </a:pPr>
            <a:r>
              <a:rPr lang="fa-IR" sz="2300" dirty="0">
                <a:cs typeface="B Yagut" panose="00000400000000000000" pitchFamily="2" charset="-78"/>
              </a:rPr>
              <a:t>همه مادران خصوصا مادرانی که نیاز به حمایت بیشتری دارند در شیردهی دارند بایستی شناسایی شوند و آموزشهای لازم به ایشان داده شود.</a:t>
            </a:r>
          </a:p>
          <a:p>
            <a:pPr algn="just" rtl="1">
              <a:spcBef>
                <a:spcPts val="0"/>
              </a:spcBef>
              <a:buFont typeface="Wingdings" pitchFamily="2" charset="2"/>
              <a:buChar char="v"/>
            </a:pPr>
            <a:r>
              <a:rPr lang="fa-IR" sz="2300" dirty="0">
                <a:cs typeface="B Yagut" panose="00000400000000000000" pitchFamily="2" charset="-78"/>
              </a:rPr>
              <a:t>جهت بهره مندی بیشتر در امر شیردهی بایستی این آموزشها از دوران بارداری آغاز گرد.</a:t>
            </a:r>
            <a:endParaRPr lang="en-US" sz="2300" dirty="0">
              <a:cs typeface="B Yagut" panose="00000400000000000000" pitchFamily="2" charset="-78"/>
            </a:endParaRPr>
          </a:p>
        </p:txBody>
      </p:sp>
    </p:spTree>
    <p:extLst>
      <p:ext uri="{BB962C8B-B14F-4D97-AF65-F5344CB8AC3E}">
        <p14:creationId xmlns:p14="http://schemas.microsoft.com/office/powerpoint/2010/main" val="1937584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71480"/>
            <a:ext cx="8229600" cy="1143000"/>
          </a:xfrm>
        </p:spPr>
        <p:txBody>
          <a:bodyPr/>
          <a:lstStyle/>
          <a:p>
            <a:r>
              <a:rPr lang="fa-IR" sz="3600" b="1" dirty="0">
                <a:cs typeface="B Yagut" pitchFamily="2" charset="-78"/>
              </a:rPr>
              <a:t>تمرین </a:t>
            </a:r>
            <a:endParaRPr lang="en-US" sz="3600" b="1" dirty="0">
              <a:cs typeface="B Yagut" pitchFamily="2" charset="-78"/>
            </a:endParaRPr>
          </a:p>
        </p:txBody>
      </p:sp>
      <p:sp>
        <p:nvSpPr>
          <p:cNvPr id="3" name="Content Placeholder 2"/>
          <p:cNvSpPr>
            <a:spLocks noGrp="1"/>
          </p:cNvSpPr>
          <p:nvPr>
            <p:ph idx="1"/>
          </p:nvPr>
        </p:nvSpPr>
        <p:spPr>
          <a:xfrm>
            <a:off x="571472" y="2143116"/>
            <a:ext cx="8229600" cy="2757490"/>
          </a:xfrm>
        </p:spPr>
        <p:txBody>
          <a:bodyPr>
            <a:normAutofit/>
          </a:bodyPr>
          <a:lstStyle/>
          <a:p>
            <a:pPr algn="r" rtl="1">
              <a:buNone/>
            </a:pPr>
            <a:r>
              <a:rPr lang="fa-IR" sz="2500" dirty="0">
                <a:cs typeface="B Yagut" pitchFamily="2" charset="-78"/>
              </a:rPr>
              <a:t>1- قانون ترویج تغذیه با شیرمادر را برای سایر همکاران شرح  دهد </a:t>
            </a:r>
          </a:p>
          <a:p>
            <a:pPr algn="just" rtl="1">
              <a:buNone/>
            </a:pPr>
            <a:r>
              <a:rPr lang="fa-IR" sz="2500" dirty="0">
                <a:cs typeface="B Yagut" pitchFamily="2" charset="-78"/>
              </a:rPr>
              <a:t>2- چرا مادران شاغل نیازمند حمایت ویژه هستند (بحث  وگفتگو) به عنوان یک فرد آگاه بیمارستان محل سکونت خود را از نظر ده گام بیمارستان دوستدار کودک پایش کنید وگزارش  را ارائه دهید. </a:t>
            </a:r>
            <a:endParaRPr lang="en-US" sz="2500" dirty="0">
              <a:cs typeface="B Yagut" pitchFamily="2" charset="-78"/>
            </a:endParaRPr>
          </a:p>
          <a:p>
            <a:pPr algn="just" rtl="1">
              <a:buNone/>
            </a:pPr>
            <a:r>
              <a:rPr lang="fa-IR" sz="2500" dirty="0">
                <a:cs typeface="B Yagut" pitchFamily="2" charset="-78"/>
              </a:rPr>
              <a:t>3-شرایط بیمارستان دوستدار کودک را توضیح دهید.</a:t>
            </a:r>
          </a:p>
          <a:p>
            <a:pPr algn="just" rtl="1">
              <a:buNone/>
            </a:pPr>
            <a:r>
              <a:rPr lang="fa-IR" sz="2500" dirty="0">
                <a:cs typeface="B Yagut" pitchFamily="2" charset="-78"/>
              </a:rPr>
              <a:t>4-مزایای تماس بلافاصله پوست با پوست مادر ونوزاد را بیان کنید</a:t>
            </a:r>
          </a:p>
          <a:p>
            <a:pPr algn="just" rtl="1">
              <a:buNone/>
            </a:pPr>
            <a:r>
              <a:rPr lang="fa-IR" sz="2500" dirty="0">
                <a:cs typeface="B Yagut" pitchFamily="2" charset="-78"/>
              </a:rPr>
              <a:t>5-علائم سیری وگرسنگی در نوزادان را توضیح دهید.</a:t>
            </a:r>
            <a:endParaRPr lang="en-US" sz="2500" dirty="0">
              <a:cs typeface="B Yagut" pitchFamily="2" charset="-78"/>
            </a:endParaRPr>
          </a:p>
        </p:txBody>
      </p:sp>
    </p:spTree>
    <p:extLst>
      <p:ext uri="{BB962C8B-B14F-4D97-AF65-F5344CB8AC3E}">
        <p14:creationId xmlns:p14="http://schemas.microsoft.com/office/powerpoint/2010/main" val="421195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3200" b="1" dirty="0">
                <a:cs typeface="B Yagut" panose="00000400000000000000" pitchFamily="2" charset="-78"/>
              </a:rPr>
              <a:t>فهرست منابع</a:t>
            </a:r>
            <a:endParaRPr lang="en-US" sz="3200" b="1" dirty="0">
              <a:cs typeface="B Yagut" panose="00000400000000000000" pitchFamily="2" charset="-78"/>
            </a:endParaRPr>
          </a:p>
        </p:txBody>
      </p:sp>
      <p:sp>
        <p:nvSpPr>
          <p:cNvPr id="8" name="Content Placeholder 7"/>
          <p:cNvSpPr>
            <a:spLocks noGrp="1"/>
          </p:cNvSpPr>
          <p:nvPr>
            <p:ph idx="1"/>
          </p:nvPr>
        </p:nvSpPr>
        <p:spPr/>
        <p:txBody>
          <a:bodyPr>
            <a:normAutofit/>
          </a:bodyPr>
          <a:lstStyle/>
          <a:p>
            <a:pPr algn="r" rtl="1">
              <a:buNone/>
            </a:pPr>
            <a:r>
              <a:rPr lang="fa-IR" sz="2700" dirty="0">
                <a:latin typeface="B.yagut"/>
                <a:cs typeface="B Yagut" pitchFamily="2" charset="-78"/>
              </a:rPr>
              <a:t>1-برکاتی سید حامد ودیگران –راهنمای مادران برای تغذیه با شیرمادر –قم –انتشارات اندیشه ماندگار-1395</a:t>
            </a:r>
          </a:p>
          <a:p>
            <a:pPr algn="r" rtl="1">
              <a:buNone/>
            </a:pPr>
            <a:r>
              <a:rPr lang="fa-IR" sz="2700" dirty="0">
                <a:latin typeface="B.yagut"/>
                <a:cs typeface="B Yagut" pitchFamily="2" charset="-78"/>
              </a:rPr>
              <a:t>2- حمایت و ترویج تغذیه با شيرمادر در بيمارستانهای دوستدار كودك، وزارت بهداشت،1392</a:t>
            </a:r>
            <a:endParaRPr lang="en-US" sz="2700" dirty="0">
              <a:latin typeface="B.yagut"/>
              <a:cs typeface="B Yagut" pitchFamily="2" charset="-78"/>
            </a:endParaRPr>
          </a:p>
          <a:p>
            <a:pPr algn="r" rtl="1">
              <a:buNone/>
            </a:pPr>
            <a:r>
              <a:rPr lang="fa-IR" sz="2700" dirty="0">
                <a:latin typeface="B.yagut"/>
                <a:cs typeface="B Yagut" pitchFamily="2" charset="-78"/>
              </a:rPr>
              <a:t>3-دستورالعمل  قانون ترویج تغذیه با شیرمادر،1374</a:t>
            </a:r>
          </a:p>
          <a:p>
            <a:pPr algn="r" rtl="1">
              <a:buNone/>
            </a:pPr>
            <a:r>
              <a:rPr lang="fa-IR" sz="2700" dirty="0">
                <a:latin typeface="B.yagut"/>
                <a:cs typeface="B Yagut" pitchFamily="2" charset="-78"/>
              </a:rPr>
              <a:t>4- مشاوره در مورد تغذیه شیرخوار وکودک خردسال ،وزارت بهداشت ،1389</a:t>
            </a:r>
          </a:p>
          <a:p>
            <a:pPr algn="r" rtl="1">
              <a:buNone/>
            </a:pPr>
            <a:r>
              <a:rPr lang="fa-IR" sz="2700" dirty="0">
                <a:latin typeface="B.yagut"/>
                <a:cs typeface="B Yagut" pitchFamily="2" charset="-78"/>
              </a:rPr>
              <a:t>5-دفتر سلامت جمعيت، خانواده و مدارس، اداره سلامت كودكان،  بوكلت و راهنمای مراقبت های ادغام یافته كودك سالم، وزارت بهداشت، درمان و آموزش پزشكي، 1396.</a:t>
            </a:r>
          </a:p>
          <a:p>
            <a:pPr algn="r" rtl="1">
              <a:buNone/>
            </a:pPr>
            <a:r>
              <a:rPr lang="fa-IR" sz="2700" dirty="0">
                <a:latin typeface="B.yagut"/>
                <a:cs typeface="B Yagut" pitchFamily="2" charset="-78"/>
              </a:rPr>
              <a:t>6-آخرین بسته های خدمتی وزارت بهداشت،درمان وآموزش پزشکی ،دفتر سلامت خانواده وجمعیت، اداره سلامت کودکان (آمادگی وحمایت مادر برای شیردهی</a:t>
            </a:r>
            <a:r>
              <a:rPr lang="fa-IR" sz="2800" dirty="0">
                <a:latin typeface="B.yagut"/>
                <a:cs typeface="B Yagut" pitchFamily="2" charset="-78"/>
              </a:rPr>
              <a:t>)</a:t>
            </a:r>
          </a:p>
          <a:p>
            <a:pPr algn="just" rtl="1">
              <a:buNone/>
            </a:pPr>
            <a:endParaRPr lang="fa-IR" sz="2800" dirty="0">
              <a:latin typeface="B.yagut"/>
              <a:cs typeface="B Yagut" pitchFamily="2" charset="-78"/>
            </a:endParaRPr>
          </a:p>
          <a:p>
            <a:pPr algn="just" rtl="1">
              <a:buNone/>
            </a:pPr>
            <a:endParaRPr lang="en-US" sz="2500" dirty="0">
              <a:cs typeface="B Yagut" panose="00000400000000000000" pitchFamily="2" charset="-78"/>
            </a:endParaRPr>
          </a:p>
        </p:txBody>
      </p:sp>
    </p:spTree>
    <p:extLst>
      <p:ext uri="{BB962C8B-B14F-4D97-AF65-F5344CB8AC3E}">
        <p14:creationId xmlns:p14="http://schemas.microsoft.com/office/powerpoint/2010/main" val="2316678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4"/>
            <a:ext cx="7772400" cy="1470025"/>
          </a:xfrm>
        </p:spPr>
        <p:txBody>
          <a:bodyPr>
            <a:normAutofit/>
          </a:bodyPr>
          <a:lstStyle/>
          <a:p>
            <a:pPr rtl="1"/>
            <a:r>
              <a:rPr lang="fa-IR" sz="3200" b="1" dirty="0">
                <a:cs typeface="B Yagut" panose="00000400000000000000" pitchFamily="2" charset="-78"/>
              </a:rPr>
              <a:t> لطفاً نظرات و پیشنهادات خود پیرامون این بسته آموزشی را به آدرس زیر ارسال کنید</a:t>
            </a:r>
            <a:endParaRPr lang="en-US" sz="3200" b="1" dirty="0">
              <a:cs typeface="B Yagut" panose="00000400000000000000" pitchFamily="2" charset="-78"/>
            </a:endParaRPr>
          </a:p>
        </p:txBody>
      </p:sp>
      <p:sp>
        <p:nvSpPr>
          <p:cNvPr id="5" name="Subtitle 4"/>
          <p:cNvSpPr>
            <a:spLocks noGrp="1"/>
          </p:cNvSpPr>
          <p:nvPr>
            <p:ph type="subTitle" idx="1"/>
          </p:nvPr>
        </p:nvSpPr>
        <p:spPr>
          <a:xfrm>
            <a:off x="1371600" y="2852936"/>
            <a:ext cx="6400800" cy="2100064"/>
          </a:xfrm>
        </p:spPr>
        <p:txBody>
          <a:bodyPr>
            <a:normAutofit/>
          </a:bodyPr>
          <a:lstStyle/>
          <a:p>
            <a:pPr rtl="1"/>
            <a:endParaRPr lang="en-US" sz="2500" b="1" dirty="0">
              <a:solidFill>
                <a:schemeClr val="tx1"/>
              </a:solidFill>
              <a:cs typeface="B Yagut" panose="00000400000000000000" pitchFamily="2" charset="-78"/>
            </a:endParaRPr>
          </a:p>
          <a:p>
            <a:pPr rtl="1"/>
            <a:r>
              <a:rPr lang="fa-IR" sz="2500" b="1" dirty="0">
                <a:solidFill>
                  <a:schemeClr val="tx1"/>
                </a:solidFill>
                <a:cs typeface="B Yagut" panose="00000400000000000000" pitchFamily="2" charset="-78"/>
              </a:rPr>
              <a:t>میدان رفعتیه، ابتدای خیابان بهار، معاونت بهداشتی /</a:t>
            </a:r>
            <a:endParaRPr lang="en-US" sz="2500" b="1" dirty="0">
              <a:solidFill>
                <a:schemeClr val="tx1"/>
              </a:solidFill>
              <a:cs typeface="B Yagut" panose="00000400000000000000" pitchFamily="2" charset="-78"/>
            </a:endParaRPr>
          </a:p>
          <a:p>
            <a:pPr rtl="1"/>
            <a:r>
              <a:rPr lang="fa-IR" sz="2500" b="1" dirty="0">
                <a:solidFill>
                  <a:schemeClr val="tx1"/>
                </a:solidFill>
                <a:cs typeface="B Yagut" panose="00000400000000000000" pitchFamily="2" charset="-78"/>
              </a:rPr>
              <a:t> مدیریت شبکه (آموزش بهورزی )/دانشگاه علوم پزشکی کرمانشاه </a:t>
            </a:r>
            <a:endParaRPr lang="en-US" sz="2500" b="1" dirty="0">
              <a:solidFill>
                <a:schemeClr val="tx1"/>
              </a:solidFill>
              <a:cs typeface="B Yagut" panose="00000400000000000000" pitchFamily="2" charset="-78"/>
            </a:endParaRPr>
          </a:p>
        </p:txBody>
      </p:sp>
    </p:spTree>
    <p:extLst>
      <p:ext uri="{BB962C8B-B14F-4D97-AF65-F5344CB8AC3E}">
        <p14:creationId xmlns:p14="http://schemas.microsoft.com/office/powerpoint/2010/main" val="1534875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808038"/>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فهرست عناوین:</a:t>
            </a:r>
            <a:endParaRPr lang="en-US" sz="3200" b="1" dirty="0">
              <a:cs typeface="B Yagut" panose="00000400000000000000" pitchFamily="2" charset="-78"/>
            </a:endParaRPr>
          </a:p>
        </p:txBody>
      </p:sp>
      <p:sp>
        <p:nvSpPr>
          <p:cNvPr id="8" name="Content Placeholder 7"/>
          <p:cNvSpPr>
            <a:spLocks noGrp="1"/>
          </p:cNvSpPr>
          <p:nvPr>
            <p:ph idx="1"/>
          </p:nvPr>
        </p:nvSpPr>
        <p:spPr>
          <a:xfrm>
            <a:off x="609600" y="1524000"/>
            <a:ext cx="7924800" cy="4114800"/>
          </a:xfrm>
        </p:spPr>
        <p:txBody>
          <a:bodyPr>
            <a:normAutofit/>
          </a:bodyPr>
          <a:lstStyle/>
          <a:p>
            <a:pPr marL="0" indent="0" algn="just" rtl="1">
              <a:spcBef>
                <a:spcPts val="1200"/>
              </a:spcBef>
              <a:buNone/>
            </a:pPr>
            <a:r>
              <a:rPr lang="fa-IR" sz="2300" dirty="0">
                <a:cs typeface="B Yagut" pitchFamily="2" charset="-78"/>
              </a:rPr>
              <a:t>1- قانون ترویج تغذیه با شیرمادروحمایت از مادران در دوران شیردهی </a:t>
            </a:r>
            <a:endParaRPr lang="en-US" sz="2300" dirty="0">
              <a:cs typeface="B Yagut" pitchFamily="2" charset="-78"/>
            </a:endParaRPr>
          </a:p>
          <a:p>
            <a:pPr marL="0" indent="0" algn="just" rtl="1">
              <a:spcBef>
                <a:spcPts val="1200"/>
              </a:spcBef>
              <a:buNone/>
            </a:pPr>
            <a:r>
              <a:rPr lang="fa-IR" sz="2300" dirty="0">
                <a:cs typeface="B Yagut" pitchFamily="2" charset="-78"/>
              </a:rPr>
              <a:t>2- بیمارستان دوستدار کودک </a:t>
            </a:r>
            <a:endParaRPr lang="en-US" sz="2300" dirty="0">
              <a:cs typeface="B Yagut" pitchFamily="2" charset="-78"/>
            </a:endParaRPr>
          </a:p>
          <a:p>
            <a:pPr marL="0" indent="0" algn="just" rtl="1">
              <a:spcBef>
                <a:spcPts val="1200"/>
              </a:spcBef>
              <a:buNone/>
            </a:pPr>
            <a:r>
              <a:rPr lang="fa-IR" sz="2300" dirty="0">
                <a:cs typeface="B Yagut" pitchFamily="2" charset="-78"/>
              </a:rPr>
              <a:t>3- اثرات مفید تماس پوست با پوست مادر ونوزاد</a:t>
            </a:r>
          </a:p>
          <a:p>
            <a:pPr marL="0" indent="0" algn="just" rtl="1">
              <a:spcBef>
                <a:spcPts val="1200"/>
              </a:spcBef>
              <a:buNone/>
            </a:pPr>
            <a:r>
              <a:rPr lang="fa-IR" sz="2300" dirty="0">
                <a:cs typeface="B Yagut" pitchFamily="2" charset="-78"/>
              </a:rPr>
              <a:t>4- اثرات مفید شروع کردن تغذیه باشیرمادر در ساعت اول تولد</a:t>
            </a:r>
          </a:p>
          <a:p>
            <a:pPr marL="0" indent="0" algn="just" rtl="1">
              <a:spcBef>
                <a:spcPts val="1200"/>
              </a:spcBef>
              <a:buNone/>
            </a:pPr>
            <a:r>
              <a:rPr lang="fa-IR" sz="2300" dirty="0">
                <a:cs typeface="B Yagut" pitchFamily="2" charset="-78"/>
              </a:rPr>
              <a:t>5- اهمیت هم اتاقی مادر وشیرخوار</a:t>
            </a:r>
          </a:p>
          <a:p>
            <a:pPr marL="0" indent="0" algn="just" rtl="1">
              <a:spcBef>
                <a:spcPts val="600"/>
              </a:spcBef>
              <a:buNone/>
            </a:pPr>
            <a:r>
              <a:rPr lang="fa-IR" sz="2300" dirty="0">
                <a:cs typeface="B Yagut" pitchFamily="2" charset="-78"/>
              </a:rPr>
              <a:t>6- آماده کردن مادر باردار برای شیردهی و حمایت از او</a:t>
            </a:r>
          </a:p>
          <a:p>
            <a:pPr marL="0" indent="0" algn="just" rtl="1">
              <a:spcBef>
                <a:spcPts val="1200"/>
              </a:spcBef>
              <a:buNone/>
            </a:pPr>
            <a:r>
              <a:rPr lang="fa-IR" sz="2300" dirty="0">
                <a:cs typeface="B Yagut" pitchFamily="2" charset="-78"/>
              </a:rPr>
              <a:t>7- شناسایی مادران نیازمند ملاقات و حمایت بیشتر برای موفقیت در شیردهی</a:t>
            </a:r>
            <a:endParaRPr lang="en-US" sz="2300" dirty="0">
              <a:cs typeface="B Yagut" pitchFamily="2" charset="-78"/>
            </a:endParaRPr>
          </a:p>
        </p:txBody>
      </p:sp>
    </p:spTree>
    <p:extLst>
      <p:ext uri="{BB962C8B-B14F-4D97-AF65-F5344CB8AC3E}">
        <p14:creationId xmlns:p14="http://schemas.microsoft.com/office/powerpoint/2010/main" val="67247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فهرست عناوین :</a:t>
            </a:r>
            <a:endParaRPr lang="en-US" sz="3200" dirty="0"/>
          </a:p>
        </p:txBody>
      </p:sp>
      <p:sp>
        <p:nvSpPr>
          <p:cNvPr id="3" name="Content Placeholder 2"/>
          <p:cNvSpPr>
            <a:spLocks noGrp="1"/>
          </p:cNvSpPr>
          <p:nvPr>
            <p:ph idx="1"/>
          </p:nvPr>
        </p:nvSpPr>
        <p:spPr/>
        <p:txBody>
          <a:bodyPr>
            <a:normAutofit/>
          </a:bodyPr>
          <a:lstStyle/>
          <a:p>
            <a:pPr marL="0" indent="0" algn="r" rtl="1">
              <a:spcBef>
                <a:spcPts val="1200"/>
              </a:spcBef>
              <a:buNone/>
            </a:pPr>
            <a:r>
              <a:rPr lang="fa-IR" sz="2300" dirty="0">
                <a:cs typeface="B Yagut" panose="00000400000000000000" pitchFamily="2" charset="-78"/>
              </a:rPr>
              <a:t>8- چگونگی تغذیه کودک با شیر مادر</a:t>
            </a:r>
          </a:p>
          <a:p>
            <a:pPr marL="0" indent="0" algn="r" rtl="1">
              <a:spcBef>
                <a:spcPts val="1200"/>
              </a:spcBef>
              <a:buNone/>
            </a:pPr>
            <a:r>
              <a:rPr lang="fa-IR" sz="2300" dirty="0">
                <a:cs typeface="B Yagut" panose="00000400000000000000" pitchFamily="2" charset="-78"/>
              </a:rPr>
              <a:t>9- فواصل شیردادن به شیرخوار</a:t>
            </a:r>
          </a:p>
          <a:p>
            <a:pPr marL="0" indent="0" algn="r" rtl="1">
              <a:spcBef>
                <a:spcPts val="1200"/>
              </a:spcBef>
              <a:buNone/>
            </a:pPr>
            <a:r>
              <a:rPr lang="fa-IR" sz="2300" dirty="0">
                <a:cs typeface="B Yagut" panose="00000400000000000000" pitchFamily="2" charset="-78"/>
              </a:rPr>
              <a:t>10- دفعات و مدت مکیدن شیرخوار</a:t>
            </a:r>
          </a:p>
          <a:p>
            <a:pPr marL="0" indent="0" algn="r" rtl="1">
              <a:spcBef>
                <a:spcPts val="1200"/>
              </a:spcBef>
              <a:buNone/>
            </a:pPr>
            <a:r>
              <a:rPr lang="fa-IR" sz="2300" dirty="0">
                <a:cs typeface="B Yagut" panose="00000400000000000000" pitchFamily="2" charset="-78"/>
              </a:rPr>
              <a:t>11- مدت شیردادن در هر وعده به شیرخوار</a:t>
            </a:r>
          </a:p>
          <a:p>
            <a:pPr marL="0" indent="0" algn="r" rtl="1">
              <a:spcBef>
                <a:spcPts val="1200"/>
              </a:spcBef>
              <a:buNone/>
            </a:pPr>
            <a:r>
              <a:rPr lang="fa-IR" sz="2300" dirty="0">
                <a:cs typeface="B Yagut" panose="00000400000000000000" pitchFamily="2" charset="-78"/>
              </a:rPr>
              <a:t>12- نشانه های گرسنگی و سیری شیرخوار</a:t>
            </a:r>
          </a:p>
          <a:p>
            <a:pPr marL="0" indent="0" algn="r" rtl="1">
              <a:spcBef>
                <a:spcPts val="1200"/>
              </a:spcBef>
              <a:buNone/>
            </a:pPr>
            <a:r>
              <a:rPr lang="fa-IR" sz="2300" dirty="0">
                <a:cs typeface="B Yagut" panose="00000400000000000000" pitchFamily="2" charset="-78"/>
              </a:rPr>
              <a:t>13- چرا وضعیت صحیح بغل کردن و پستان گرفتن شیرخوار اهمیت دارد؟</a:t>
            </a:r>
          </a:p>
        </p:txBody>
      </p:sp>
    </p:spTree>
    <p:extLst>
      <p:ext uri="{BB962C8B-B14F-4D97-AF65-F5344CB8AC3E}">
        <p14:creationId xmlns:p14="http://schemas.microsoft.com/office/powerpoint/2010/main" val="422428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4"/>
            <a:ext cx="7924800" cy="1447799"/>
          </a:xfrm>
        </p:spPr>
        <p:txBody>
          <a:bodyPr>
            <a:normAutofit/>
          </a:bodyPr>
          <a:lstStyle/>
          <a:p>
            <a:pPr marL="457200" indent="-457200"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sp>
        <p:nvSpPr>
          <p:cNvPr id="3" name="Subtitle 2"/>
          <p:cNvSpPr>
            <a:spLocks noGrp="1"/>
          </p:cNvSpPr>
          <p:nvPr>
            <p:ph type="subTitle" idx="1"/>
          </p:nvPr>
        </p:nvSpPr>
        <p:spPr>
          <a:xfrm>
            <a:off x="609600" y="1752600"/>
            <a:ext cx="8001000" cy="4419600"/>
          </a:xfrm>
        </p:spPr>
        <p:txBody>
          <a:bodyPr>
            <a:normAutofit/>
          </a:bodyPr>
          <a:lstStyle/>
          <a:p>
            <a:pPr algn="just" rtl="1">
              <a:spcBef>
                <a:spcPts val="1200"/>
              </a:spcBef>
            </a:pPr>
            <a:r>
              <a:rPr lang="fa-IR" sz="2400" dirty="0">
                <a:solidFill>
                  <a:schemeClr val="tx1"/>
                </a:solidFill>
                <a:cs typeface="B Yagut" panose="00000400000000000000" pitchFamily="2" charset="-78"/>
              </a:rPr>
              <a:t>ماده 1- ورود هر نوع شیر خشک و غذاهای کمکی شیرخوار، باید با رعایت قانون و مقررات صادرات و واردات کشور صورت گیرد و شیر خشک فقط از طریق داروخانه ها توزیع شود.</a:t>
            </a:r>
          </a:p>
          <a:p>
            <a:pPr algn="just" rtl="1">
              <a:spcBef>
                <a:spcPts val="1200"/>
              </a:spcBef>
            </a:pPr>
            <a:r>
              <a:rPr lang="fa-IR" sz="2200" dirty="0">
                <a:solidFill>
                  <a:schemeClr val="tx1"/>
                </a:solidFill>
                <a:cs typeface="B Yagut" panose="00000400000000000000" pitchFamily="2" charset="-78"/>
              </a:rPr>
              <a:t>تبصره 1- وزارت بهداشت درمان و آموزش پزشکی مقررات مربوط به ورود انواع مجاز و مقدار مورد نیاز و جانشین شونده های شیر مادر (شیرخشک و غذاهای کمکی شیرخوار) را تهیه واعلام نماید. وزارت بازرگانی موظف به مراعات مقررات مزبور می باشد.</a:t>
            </a:r>
          </a:p>
          <a:p>
            <a:pPr algn="just" rtl="1">
              <a:spcBef>
                <a:spcPts val="1200"/>
              </a:spcBef>
            </a:pPr>
            <a:r>
              <a:rPr lang="fa-IR" sz="2200" dirty="0">
                <a:solidFill>
                  <a:schemeClr val="tx1"/>
                </a:solidFill>
                <a:cs typeface="B Yagut" panose="00000400000000000000" pitchFamily="2" charset="-78"/>
              </a:rPr>
              <a:t>تبصره 2- موارد ضرورت تجویز پزشکی و همچنین نحوه عرضه و فروش در بازار مصرف و ارائه مستقیم و غیرمستقیم انواع شیرخشک و جانشین شونده ها در شبکه بهداشتی درمانی کشور طبق ضوابطی خواهد بود که توسط وزارت بهداشت درمان وآموزش پزشکی تعیین واعلام خواهد شد.</a:t>
            </a:r>
            <a:endParaRPr lang="en-US" sz="2200" dirty="0">
              <a:solidFill>
                <a:schemeClr val="tx1"/>
              </a:solidFill>
              <a:cs typeface="B Yagu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7775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153400" cy="4876800"/>
          </a:xfrm>
        </p:spPr>
        <p:txBody>
          <a:bodyPr>
            <a:noAutofit/>
          </a:bodyPr>
          <a:lstStyle/>
          <a:p>
            <a:pPr marL="0" indent="0" algn="just" rtl="1">
              <a:spcBef>
                <a:spcPts val="1200"/>
              </a:spcBef>
              <a:buNone/>
            </a:pPr>
            <a:r>
              <a:rPr lang="fa-IR" sz="2300" dirty="0">
                <a:cs typeface="B Yagut" panose="00000400000000000000" pitchFamily="2" charset="-78"/>
              </a:rPr>
              <a:t>ماده 2- انتشار هرگونه جزوه، کتاب، نشریه ونظایر آن در مورد تغذیه شیرخوار با انواع شیرخشک و جانشین شونده های شیر مادر در کلیه موارد منوط به رعایت ضوابط و معیارهایی خواهد بود که توسط وزارت بهداشت درمان و آموزش پزشکی تعیین خواهد شد.</a:t>
            </a:r>
          </a:p>
          <a:p>
            <a:pPr marL="0" indent="0" algn="just" rtl="1">
              <a:spcBef>
                <a:spcPts val="1200"/>
              </a:spcBef>
              <a:buNone/>
            </a:pPr>
            <a:r>
              <a:rPr lang="fa-IR" sz="2300" dirty="0">
                <a:cs typeface="B Yagut" panose="00000400000000000000" pitchFamily="2" charset="-78"/>
              </a:rPr>
              <a:t>ماده 3- مرخصی زایمان تا سه (3) فرزند برای مادرانی که فرزند خود را شیر  می دهند در بخش های دولتی وغیر دولتی 4 ماه است. </a:t>
            </a:r>
          </a:p>
          <a:p>
            <a:pPr marL="0" indent="0" algn="just" rtl="1">
              <a:spcBef>
                <a:spcPts val="1200"/>
              </a:spcBef>
              <a:buNone/>
            </a:pPr>
            <a:r>
              <a:rPr lang="fa-IR" sz="2100" dirty="0">
                <a:cs typeface="B Yagut" panose="00000400000000000000" pitchFamily="2" charset="-78"/>
              </a:rPr>
              <a:t>تبصره 1- مادران شیرده و (دارای فرزند زیر 2سال) بعد از شروع بکار مجدد روزانه یک ساعت از مرخصی (بدون کسر از مرخصی استحقاقی) استفاده کنند.</a:t>
            </a:r>
          </a:p>
          <a:p>
            <a:pPr marL="0" indent="0" algn="just" rtl="1">
              <a:spcBef>
                <a:spcPts val="1200"/>
              </a:spcBef>
              <a:buNone/>
            </a:pPr>
            <a:r>
              <a:rPr lang="fa-IR" sz="2100" dirty="0">
                <a:cs typeface="B Yagut" panose="00000400000000000000" pitchFamily="2" charset="-78"/>
              </a:rPr>
              <a:t>تبصره 2- امنیت شغلی مادران پس از پایان مرخصی زایمان ودر حین شیردهی باید تامین شود.  </a:t>
            </a:r>
          </a:p>
          <a:p>
            <a:pPr marL="0" indent="0" algn="just" rtl="1">
              <a:spcBef>
                <a:spcPts val="1200"/>
              </a:spcBef>
              <a:buNone/>
            </a:pPr>
            <a:r>
              <a:rPr lang="fa-IR" sz="2100" dirty="0">
                <a:cs typeface="B Yagut" panose="00000400000000000000" pitchFamily="2" charset="-78"/>
              </a:rPr>
              <a:t>توجه: مدت زمان ماده 3 وتبصره 1تغییر کرده است.</a:t>
            </a:r>
          </a:p>
          <a:p>
            <a:pPr marL="0" indent="0" algn="just" rtl="1">
              <a:spcBef>
                <a:spcPts val="1200"/>
              </a:spcBef>
              <a:buNone/>
            </a:pPr>
            <a:endParaRPr lang="fa-IR" sz="2300" dirty="0">
              <a:cs typeface="B Yagut" panose="00000400000000000000" pitchFamily="2" charset="-78"/>
            </a:endParaRPr>
          </a:p>
        </p:txBody>
      </p:sp>
      <p:sp>
        <p:nvSpPr>
          <p:cNvPr id="4" name="Title 1"/>
          <p:cNvSpPr txBox="1">
            <a:spLocks/>
          </p:cNvSpPr>
          <p:nvPr/>
        </p:nvSpPr>
        <p:spPr>
          <a:xfrm>
            <a:off x="685800" y="228604"/>
            <a:ext cx="7924800" cy="1447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8615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00985"/>
            <a:ext cx="7924800" cy="3448665"/>
          </a:xfrm>
        </p:spPr>
        <p:txBody>
          <a:bodyPr>
            <a:normAutofit/>
          </a:bodyPr>
          <a:lstStyle/>
          <a:p>
            <a:pPr marL="0" indent="0" algn="just" rtl="1">
              <a:spcBef>
                <a:spcPts val="1200"/>
              </a:spcBef>
              <a:buNone/>
            </a:pPr>
            <a:r>
              <a:rPr lang="fa-IR" sz="2300" dirty="0">
                <a:cs typeface="B Yagut" panose="00000400000000000000" pitchFamily="2" charset="-78"/>
              </a:rPr>
              <a:t>ماده 4- دستگاه های دولتی و وابسته به دولت از جمله سازمان هایی که شمول قانون بر آنها مستلزم ذکر نام است ودیگر دستگاه هایی که به لحاظ مقررات خاص استخدامی مشمول قانون کار نیستند موظف به ایجاد تسهیلات مناسب برای تغذیه شیرخوارگان با شیر مادر در جوار محل کار کارکنان زن می باشند. </a:t>
            </a:r>
          </a:p>
          <a:p>
            <a:pPr marL="0" indent="0" algn="just" rtl="1">
              <a:spcBef>
                <a:spcPts val="1200"/>
              </a:spcBef>
              <a:buNone/>
            </a:pPr>
            <a:r>
              <a:rPr lang="fa-IR" sz="2300" dirty="0">
                <a:cs typeface="B Yagut" panose="00000400000000000000" pitchFamily="2" charset="-78"/>
              </a:rPr>
              <a:t>ماده 5- به منظور سیاست گذاری، نظارت و تعیین نحوه آن بر اجرای این قانون کمیته ای با عنوان کمیته سیاستگذاری و نظارت بر ترویج تغذیه با شیر مادر در وزارت بهداشت، درمان و آموزش پزشکی تشکیل می شود.</a:t>
            </a:r>
            <a:endParaRPr lang="en-US" sz="2300" dirty="0">
              <a:cs typeface="B Yagut" panose="00000400000000000000" pitchFamily="2" charset="-78"/>
            </a:endParaRPr>
          </a:p>
        </p:txBody>
      </p:sp>
      <p:sp>
        <p:nvSpPr>
          <p:cNvPr id="5" name="Title 1"/>
          <p:cNvSpPr txBox="1">
            <a:spLocks/>
          </p:cNvSpPr>
          <p:nvPr/>
        </p:nvSpPr>
        <p:spPr>
          <a:xfrm>
            <a:off x="685800" y="228604"/>
            <a:ext cx="7924800" cy="1447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rtl="1">
              <a:buFont typeface="Wingdings" panose="05000000000000000000" pitchFamily="2" charset="2"/>
              <a:buChar char="v"/>
            </a:pPr>
            <a:r>
              <a:rPr lang="fa-IR" sz="2800" b="1" dirty="0">
                <a:cs typeface="B Yagut" panose="00000400000000000000" pitchFamily="2" charset="-78"/>
              </a:rPr>
              <a:t>قانون ترویج تغذیه با شیر مادر و </a:t>
            </a:r>
            <a:br>
              <a:rPr lang="fa-IR" sz="2800" b="1" dirty="0">
                <a:cs typeface="B Yagut" panose="00000400000000000000" pitchFamily="2" charset="-78"/>
              </a:rPr>
            </a:br>
            <a:r>
              <a:rPr lang="fa-IR" sz="2800" b="1" dirty="0">
                <a:cs typeface="B Yagut" panose="00000400000000000000" pitchFamily="2" charset="-78"/>
              </a:rPr>
              <a:t>حمایت از مادران در دوران شیردهی: </a:t>
            </a:r>
            <a:endParaRPr lang="en-US" sz="2800" b="1"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757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5NN7CDR5NKU2-831-949</_dlc_DocId>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کرمانشاه</_x062f__x0627__x0646__x0634__x06af__x0627__x0647_>
    <_dlc_DocIdUrl xmlns="1047730d-92e1-4018-9084-d932fd3a7f58">
      <Url>http://www.health.gov.ir/hnd/_layouts/DocIdRedir.aspx?ID=5NN7CDR5NKU2-831-949</Url>
      <Description>5NN7CDR5NKU2-831-949</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555528-00F1-4420-8014-FC19F9696A89}">
  <ds:schemaRefs>
    <ds:schemaRef ds:uri="http://schemas.microsoft.com/sharepoint/events"/>
  </ds:schemaRefs>
</ds:datastoreItem>
</file>

<file path=customXml/itemProps2.xml><?xml version="1.0" encoding="utf-8"?>
<ds:datastoreItem xmlns:ds="http://schemas.openxmlformats.org/officeDocument/2006/customXml" ds:itemID="{449AFCE8-86E7-4467-A481-D51B95452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446BB9-1402-40BD-8EAB-76FDDBDECFB5}">
  <ds:schemaRefs>
    <ds:schemaRef ds:uri="http://purl.org/dc/elements/1.1/"/>
    <ds:schemaRef ds:uri="1047730d-92e1-4018-9084-d932fd3a7f58"/>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schemas.openxmlformats.org/package/2006/metadata/core-properties"/>
    <ds:schemaRef ds:uri="12fdc5dc-769e-4543-b10d-fbea3dac4417"/>
    <ds:schemaRef ds:uri="http://www.w3.org/XML/1998/namespace"/>
  </ds:schemaRefs>
</ds:datastoreItem>
</file>

<file path=customXml/itemProps4.xml><?xml version="1.0" encoding="utf-8"?>
<ds:datastoreItem xmlns:ds="http://schemas.openxmlformats.org/officeDocument/2006/customXml" ds:itemID="{00D3B60C-F99F-44B6-9204-8F10C9F2C7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1031</TotalTime>
  <Words>4281</Words>
  <Application>Microsoft Office PowerPoint</Application>
  <PresentationFormat>On-screen Show (4:3)</PresentationFormat>
  <Paragraphs>246</Paragraphs>
  <Slides>47</Slides>
  <Notes>1</Notes>
  <HiddenSlides>0</HiddenSlides>
  <MMClips>38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B Yagut</vt:lpstr>
      <vt:lpstr>B.yagut</vt:lpstr>
      <vt:lpstr>Baskerville Old Face</vt:lpstr>
      <vt:lpstr>Calibri</vt:lpstr>
      <vt:lpstr>Courier New</vt:lpstr>
      <vt:lpstr>Times New Roman</vt:lpstr>
      <vt:lpstr>Wingdings</vt:lpstr>
      <vt:lpstr>Office Theme</vt:lpstr>
      <vt:lpstr>مراقبتهای ادغام یافته سلامت کودکان </vt:lpstr>
      <vt:lpstr> مشخصات سند</vt:lpstr>
      <vt:lpstr> اهداف آموزشی:</vt:lpstr>
      <vt:lpstr>اهداف آموزشی :</vt:lpstr>
      <vt:lpstr>فهرست عناوین:</vt:lpstr>
      <vt:lpstr>فهرست عناوین :</vt:lpstr>
      <vt:lpstr>قانون ترویج تغذیه با شیر مادر و  حمایت از مادران در دوران شیردهی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بیمارستان دوستدار کودک: </vt:lpstr>
      <vt:lpstr>PowerPoint Presentation</vt:lpstr>
      <vt:lpstr>مهمترین اهداف ایجاد بیمارستان های دوستدار کودك:</vt:lpstr>
      <vt:lpstr>بیمارستان دوستدار کودک:</vt:lpstr>
      <vt:lpstr>PowerPoint Presentation</vt:lpstr>
      <vt:lpstr>PowerPoint Presentation</vt:lpstr>
      <vt:lpstr>تماس پوست با پوست مادر و نوزاد بلافاصله پس از تولد  و به مدت حداقل یكساعت اثرات مفیدی دارد:</vt:lpstr>
      <vt:lpstr>زود شروع کردن تغذیه با شیر مادر در  ساعت اول تولد هم اثرات مفیدی دارد:</vt:lpstr>
      <vt:lpstr>اهمیت هم اتاقی مادر و شیرخوار:</vt:lpstr>
      <vt:lpstr>شروع تغذیه کودک با شیر مادر:</vt:lpstr>
      <vt:lpstr>آمادگی وحمایت مادر باردار برای شیردهی:</vt:lpstr>
      <vt:lpstr>آماده کردن مادر باردار برای شیردهی و حمایت از او: </vt:lpstr>
      <vt:lpstr>آماده کردن مادر باردار برای شیردهی و حمایت از او:</vt:lpstr>
      <vt:lpstr>آماده کردن مادر باردار برای شیردهی و حمایت از او:</vt:lpstr>
      <vt:lpstr>آماده کردن مادر باردار برای شیردهی و حمایت از او:</vt:lpstr>
      <vt:lpstr>شناسایی مادران نیازمند ملاقات و  حمایت بیشتربرای موفقیت در شیردهی</vt:lpstr>
      <vt:lpstr>شناسایی مادران نیازمند ملاقات و حمایت بیشتربرای موفقیت در شیردهی:</vt:lpstr>
      <vt:lpstr>چگونگی تغذیه کودک با شیر مادر:</vt:lpstr>
      <vt:lpstr>فواصل شیردادن به شیرخوار:</vt:lpstr>
      <vt:lpstr>دفعات و مدت مکیدن شیرخوار:</vt:lpstr>
      <vt:lpstr>مدت شیردادن در هر وعده به شیرخوار :</vt:lpstr>
      <vt:lpstr>نشانه های گرسنگی و سیری شیرخوار</vt:lpstr>
      <vt:lpstr>نشانه های گرسنگی و سیری شیرخوار:</vt:lpstr>
      <vt:lpstr>چرا وضعیت صحیح بغل کردن و  پستان گرفتن شیرخوار اهمیت دارد؟ </vt:lpstr>
      <vt:lpstr>چرا وضعیت صحیح بغل کردن و  پستان گرفتن شیرخوار اهمیت دارد؟ </vt:lpstr>
      <vt:lpstr>چرا وضعیت صحیح بغل کردن و  پستان گرفتن شیرخوار اهمیت دارد؟ </vt:lpstr>
      <vt:lpstr>چرا وضعیت صحیح بغل کردن و  پستان گرفتن شیرخوار اهمیت دارد؟ </vt:lpstr>
      <vt:lpstr>چرا وضعیت صحیح بغل کردن و  پستان گرفتن شیرخوار اهمیت دارد؟ </vt:lpstr>
      <vt:lpstr>خلاصه مطالب و نتیجه گیری:</vt:lpstr>
      <vt:lpstr>خلاصه مطالب و نتیجه گیری:</vt:lpstr>
      <vt:lpstr>تمرین </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بیمارستان دوستدار کودک</dc:title>
  <dc:creator>sakhteman</dc:creator>
  <cp:lastModifiedBy>Sima Jalali</cp:lastModifiedBy>
  <cp:revision>275</cp:revision>
  <dcterms:created xsi:type="dcterms:W3CDTF">2020-04-20T04:39:28Z</dcterms:created>
  <dcterms:modified xsi:type="dcterms:W3CDTF">2020-12-06T06:39:27Z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faa39d3f-0eee-4a9b-9de2-f17291472a15</vt:lpwstr>
  </property>
  <property fmtid="{D5CDD505-2E9C-101B-9397-08002B2CF9AE}" pid="3" name="ContentTypeId">
    <vt:lpwstr>0x01010038EE485FB9274448B5E5B0FF0ECB3346</vt:lpwstr>
  </property>
</Properties>
</file>